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61"/>
  </p:notesMasterIdLst>
  <p:sldIdLst>
    <p:sldId id="256" r:id="rId2"/>
    <p:sldId id="351" r:id="rId3"/>
    <p:sldId id="359" r:id="rId4"/>
    <p:sldId id="349" r:id="rId5"/>
    <p:sldId id="350" r:id="rId6"/>
    <p:sldId id="257" r:id="rId7"/>
    <p:sldId id="276" r:id="rId8"/>
    <p:sldId id="311" r:id="rId9"/>
    <p:sldId id="271" r:id="rId10"/>
    <p:sldId id="365" r:id="rId11"/>
    <p:sldId id="273" r:id="rId12"/>
    <p:sldId id="309" r:id="rId13"/>
    <p:sldId id="362" r:id="rId14"/>
    <p:sldId id="335" r:id="rId15"/>
    <p:sldId id="307" r:id="rId16"/>
    <p:sldId id="310" r:id="rId17"/>
    <p:sldId id="274" r:id="rId18"/>
    <p:sldId id="342" r:id="rId19"/>
    <p:sldId id="328" r:id="rId20"/>
    <p:sldId id="326" r:id="rId21"/>
    <p:sldId id="366" r:id="rId22"/>
    <p:sldId id="327" r:id="rId23"/>
    <p:sldId id="358" r:id="rId24"/>
    <p:sldId id="348" r:id="rId25"/>
    <p:sldId id="347" r:id="rId26"/>
    <p:sldId id="345" r:id="rId27"/>
    <p:sldId id="346" r:id="rId28"/>
    <p:sldId id="286" r:id="rId29"/>
    <p:sldId id="336" r:id="rId30"/>
    <p:sldId id="329" r:id="rId31"/>
    <p:sldId id="344" r:id="rId32"/>
    <p:sldId id="313" r:id="rId33"/>
    <p:sldId id="332" r:id="rId34"/>
    <p:sldId id="341" r:id="rId35"/>
    <p:sldId id="343" r:id="rId36"/>
    <p:sldId id="312" r:id="rId37"/>
    <p:sldId id="330" r:id="rId38"/>
    <p:sldId id="314" r:id="rId39"/>
    <p:sldId id="316" r:id="rId40"/>
    <p:sldId id="317" r:id="rId41"/>
    <p:sldId id="315" r:id="rId42"/>
    <p:sldId id="339" r:id="rId43"/>
    <p:sldId id="334" r:id="rId44"/>
    <p:sldId id="338" r:id="rId45"/>
    <p:sldId id="340" r:id="rId46"/>
    <p:sldId id="331" r:id="rId47"/>
    <p:sldId id="333" r:id="rId48"/>
    <p:sldId id="361" r:id="rId49"/>
    <p:sldId id="318" r:id="rId50"/>
    <p:sldId id="324" r:id="rId51"/>
    <p:sldId id="325" r:id="rId52"/>
    <p:sldId id="354" r:id="rId53"/>
    <p:sldId id="367" r:id="rId54"/>
    <p:sldId id="368" r:id="rId55"/>
    <p:sldId id="321" r:id="rId56"/>
    <p:sldId id="353" r:id="rId57"/>
    <p:sldId id="360" r:id="rId58"/>
    <p:sldId id="363" r:id="rId59"/>
    <p:sldId id="364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A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9" autoAdjust="0"/>
    <p:restoredTop sz="93428" autoAdjust="0"/>
  </p:normalViewPr>
  <p:slideViewPr>
    <p:cSldViewPr snapToGrid="0">
      <p:cViewPr varScale="1">
        <p:scale>
          <a:sx n="50" d="100"/>
          <a:sy n="50" d="100"/>
        </p:scale>
        <p:origin x="65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7645E-D5B6-4C2B-9906-19C3C07B0644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5FFE5-EEAE-436A-9136-5CB861866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56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_Finetti's_theorem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rmongroup.github.io/cs228-notes/inference/variational/" TargetMode="External"/><Relationship Id="rId2" Type="http://schemas.openxmlformats.org/officeDocument/2006/relationships/hyperlink" Target="http://ermongroup.github.io/cs228-notes/inference/sampl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mojitracker.com/" TargetMode="External"/><Relationship Id="rId2" Type="http://schemas.openxmlformats.org/officeDocument/2006/relationships/hyperlink" Target="http://www.internetlivestat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.asu.edu/~fmorstat/biastutorial/resources/tutorial.pdf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Computer-Assisted Text Analysis for Social Science: Topic Models &amp; Beyond</a:t>
            </a:r>
            <a:endParaRPr lang="en-US" sz="1400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Ryan Wesslen / Computer Science Department / PhD Program</a:t>
            </a:r>
          </a:p>
          <a:p>
            <a:r>
              <a:rPr lang="en-US" dirty="0"/>
              <a:t>Qualifying Exam:  April 27, 2017</a:t>
            </a:r>
          </a:p>
        </p:txBody>
      </p:sp>
    </p:spTree>
    <p:extLst>
      <p:ext uri="{BB962C8B-B14F-4D97-AF65-F5344CB8AC3E}">
        <p14:creationId xmlns:p14="http://schemas.microsoft.com/office/powerpoint/2010/main" val="944884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Bag of words assumption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086" y="1244189"/>
            <a:ext cx="7509764" cy="45910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9450" y="6070600"/>
            <a:ext cx="1097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Advantages: (1) simplicity and (2) </a:t>
            </a:r>
            <a:r>
              <a:rPr lang="en-US" sz="2800" dirty="0">
                <a:hlinkClick r:id="rId3"/>
              </a:rPr>
              <a:t>de </a:t>
            </a:r>
            <a:r>
              <a:rPr lang="en-US" sz="2800" dirty="0" err="1">
                <a:hlinkClick r:id="rId3"/>
              </a:rPr>
              <a:t>Finetti’s</a:t>
            </a:r>
            <a:r>
              <a:rPr lang="en-US" sz="2800" dirty="0">
                <a:hlinkClick r:id="rId3"/>
              </a:rPr>
              <a:t> theorem </a:t>
            </a:r>
            <a:r>
              <a:rPr lang="en-US" sz="2800" dirty="0"/>
              <a:t>(</a:t>
            </a:r>
            <a:r>
              <a:rPr lang="en-US" sz="2800" dirty="0" err="1"/>
              <a:t>exchangability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259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LSA &amp; LDA: matrix factorization</a:t>
            </a:r>
            <a:endParaRPr lang="en-US" sz="3600" dirty="0"/>
          </a:p>
        </p:txBody>
      </p:sp>
      <p:pic>
        <p:nvPicPr>
          <p:cNvPr id="6" name="Content Placeholder 5"/>
          <p:cNvPicPr/>
          <p:nvPr/>
        </p:nvPicPr>
        <p:blipFill>
          <a:blip r:embed="rId2"/>
          <a:srcRect b="63228"/>
          <a:stretch/>
        </p:blipFill>
        <p:spPr>
          <a:xfrm>
            <a:off x="854399" y="1210000"/>
            <a:ext cx="9564800" cy="1971450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46" y="3046074"/>
            <a:ext cx="9565453" cy="34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85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Interpretation of output matrices</a:t>
            </a:r>
            <a:endParaRPr lang="en-US" sz="36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757865"/>
              </p:ext>
            </p:extLst>
          </p:nvPr>
        </p:nvGraphicFramePr>
        <p:xfrm>
          <a:off x="1879600" y="1380066"/>
          <a:ext cx="8128000" cy="222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47611573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6356591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523482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23186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01362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Doc-topic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58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Document</a:t>
                      </a:r>
                      <a:r>
                        <a:rPr lang="en-US" baseline="0" dirty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885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Document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76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Document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489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Document</a:t>
                      </a:r>
                      <a:r>
                        <a:rPr lang="en-US" baseline="0" dirty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632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06879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366607"/>
              </p:ext>
            </p:extLst>
          </p:nvPr>
        </p:nvGraphicFramePr>
        <p:xfrm>
          <a:off x="1879600" y="4142316"/>
          <a:ext cx="8128000" cy="222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47611573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6356591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523482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23186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01362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Word-topic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58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Urban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885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76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Visualization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489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632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068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799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refresh: directed graphical models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117398"/>
            <a:ext cx="10331450" cy="5034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41349" y="6362184"/>
            <a:ext cx="2290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+mj-lt"/>
              </a:rPr>
              <a:t>Source: Hanna Wallach</a:t>
            </a:r>
          </a:p>
        </p:txBody>
      </p:sp>
    </p:spTree>
    <p:extLst>
      <p:ext uri="{BB962C8B-B14F-4D97-AF65-F5344CB8AC3E}">
        <p14:creationId xmlns:p14="http://schemas.microsoft.com/office/powerpoint/2010/main" val="4121442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Lda</a:t>
            </a: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plate notation: Generative model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1141349" y="6362184"/>
            <a:ext cx="4527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Blei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+mj-lt"/>
              </a:rPr>
              <a:t>, Ng, &amp; Jordan 2003, source: Hanna Wallach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349" y="1185016"/>
            <a:ext cx="9982200" cy="4963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199" y="4328098"/>
            <a:ext cx="3777782" cy="228225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7" name="Oval 6"/>
          <p:cNvSpPr/>
          <p:nvPr/>
        </p:nvSpPr>
        <p:spPr>
          <a:xfrm>
            <a:off x="9169400" y="3194050"/>
            <a:ext cx="1885950" cy="95885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38250" y="3251200"/>
            <a:ext cx="1885950" cy="95885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0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Computational methods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597" y="1127667"/>
            <a:ext cx="10457448" cy="4461398"/>
          </a:xfrm>
        </p:spPr>
        <p:txBody>
          <a:bodyPr>
            <a:noAutofit/>
          </a:bodyPr>
          <a:lstStyle/>
          <a:p>
            <a:pPr indent="-228240">
              <a:lnSpc>
                <a:spcPct val="9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2800" b="1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Intractability Inference Problem</a:t>
            </a:r>
          </a:p>
          <a:p>
            <a:pPr marL="685800" lvl="1" indent="-228240">
              <a:buClr>
                <a:schemeClr val="tx1"/>
              </a:buClr>
              <a:buFont typeface="Arial"/>
              <a:buChar char="•"/>
            </a:pPr>
            <a:r>
              <a:rPr lang="en-US" sz="24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Consequence of Bayesian mixture (probabilistic) model</a:t>
            </a:r>
            <a:endParaRPr lang="en-US" sz="2000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685800" lvl="1" indent="-228240">
              <a:buClr>
                <a:schemeClr val="tx1"/>
              </a:buClr>
              <a:buFont typeface="Arial"/>
              <a:buChar char="•"/>
            </a:pPr>
            <a:r>
              <a:rPr lang="en-US" sz="24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Topic model inference is NP-hard problem (Arora et al. 2012)</a:t>
            </a:r>
            <a:endParaRPr lang="en-US" sz="2800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indent="-228240">
              <a:lnSpc>
                <a:spcPct val="90000"/>
              </a:lnSpc>
              <a:buClr>
                <a:schemeClr val="tx1"/>
              </a:buClr>
              <a:buFont typeface="Arial"/>
              <a:buChar char="•"/>
            </a:pPr>
            <a:endParaRPr lang="en-US" sz="1000" b="1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indent="-228240">
              <a:lnSpc>
                <a:spcPct val="9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2800" b="1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Simulation (</a:t>
            </a:r>
            <a:r>
              <a:rPr lang="en-US" sz="2800" b="1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  <a:hlinkClick r:id="rId2"/>
              </a:rPr>
              <a:t>Sampling-based methods</a:t>
            </a:r>
            <a:r>
              <a:rPr lang="en-US" sz="2800" b="1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</a:t>
            </a:r>
          </a:p>
          <a:p>
            <a:pPr marL="685800" lvl="1" indent="-228240">
              <a:buClr>
                <a:schemeClr val="tx1"/>
              </a:buClr>
              <a:buFont typeface="Arial"/>
              <a:buChar char="•"/>
            </a:pPr>
            <a:r>
              <a:rPr lang="en-US" sz="24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Gibbs Sampling, Markov Chain Monte Carlo</a:t>
            </a:r>
            <a:endParaRPr lang="en-US" sz="2000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685800" lvl="1" indent="-228240">
              <a:buClr>
                <a:schemeClr val="tx1"/>
              </a:buClr>
              <a:buFont typeface="Arial"/>
              <a:buChar char="•"/>
            </a:pPr>
            <a:r>
              <a:rPr lang="en-US" sz="24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Unbiased but potentially slow</a:t>
            </a:r>
            <a:endParaRPr lang="en-US" sz="2800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360" indent="0">
              <a:lnSpc>
                <a:spcPct val="90000"/>
              </a:lnSpc>
              <a:buClr>
                <a:schemeClr val="tx1"/>
              </a:buClr>
              <a:buNone/>
            </a:pPr>
            <a:endParaRPr lang="en-US" sz="1000" b="1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indent="-228240">
              <a:lnSpc>
                <a:spcPct val="9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2800" b="1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  <a:hlinkClick r:id="rId3"/>
              </a:rPr>
              <a:t>Variational Inference</a:t>
            </a:r>
            <a:r>
              <a:rPr lang="en-US" sz="2800" b="1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(e.g. Mean Field)</a:t>
            </a:r>
          </a:p>
          <a:p>
            <a:pPr marL="685800" lvl="1" indent="-228240">
              <a:buClr>
                <a:schemeClr val="tx1"/>
              </a:buClr>
              <a:buFont typeface="Arial"/>
              <a:buChar char="•"/>
            </a:pPr>
            <a:r>
              <a:rPr lang="en-US" sz="24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Approximation of actual posterior</a:t>
            </a:r>
            <a:endParaRPr lang="en-US" sz="2000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685800" lvl="1" indent="-228240">
              <a:buClr>
                <a:schemeClr val="tx1"/>
              </a:buClr>
              <a:buFont typeface="Arial"/>
              <a:buChar char="•"/>
            </a:pPr>
            <a:r>
              <a:rPr lang="en-US" sz="24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Converts to optimization problem</a:t>
            </a:r>
            <a:endParaRPr lang="en-US" sz="2000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685800" lvl="1" indent="-228240">
              <a:buClr>
                <a:schemeClr val="tx1"/>
              </a:buClr>
              <a:buFont typeface="Arial"/>
              <a:buChar char="•"/>
            </a:pPr>
            <a:r>
              <a:rPr lang="en-US" sz="24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Only option for large-scale (online) methods</a:t>
            </a:r>
            <a:endParaRPr lang="en-US" sz="3200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61867" r="2294"/>
          <a:stretch/>
        </p:blipFill>
        <p:spPr>
          <a:xfrm>
            <a:off x="8014102" y="3640353"/>
            <a:ext cx="3339966" cy="24733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89899" y="6190734"/>
            <a:ext cx="2346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Blei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+mj-lt"/>
              </a:rPr>
              <a:t>, Ng, &amp; Jordan 2003</a:t>
            </a:r>
          </a:p>
        </p:txBody>
      </p:sp>
      <p:sp>
        <p:nvSpPr>
          <p:cNvPr id="6" name="Rectangle 5"/>
          <p:cNvSpPr/>
          <p:nvPr/>
        </p:nvSpPr>
        <p:spPr>
          <a:xfrm>
            <a:off x="8790054" y="3194000"/>
            <a:ext cx="2092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+mj-lt"/>
              </a:rPr>
              <a:t>Variational Inference</a:t>
            </a:r>
          </a:p>
        </p:txBody>
      </p:sp>
    </p:spTree>
    <p:extLst>
      <p:ext uri="{BB962C8B-B14F-4D97-AF65-F5344CB8AC3E}">
        <p14:creationId xmlns:p14="http://schemas.microsoft.com/office/powerpoint/2010/main" val="980697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Explaining &amp; applying topic models</a:t>
            </a:r>
            <a:endParaRPr lang="en-US" sz="1400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6484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Major questions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597" y="1464067"/>
            <a:ext cx="10457448" cy="4385348"/>
          </a:xfrm>
        </p:spPr>
        <p:txBody>
          <a:bodyPr>
            <a:noAutofit/>
          </a:bodyPr>
          <a:lstStyle/>
          <a:p>
            <a:pPr marL="391910" indent="-293933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How to evaluate models?</a:t>
            </a:r>
          </a:p>
          <a:p>
            <a:pPr marL="391910" indent="-293933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91910" indent="-293933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How to interpret model (e.g., topics)?</a:t>
            </a:r>
          </a:p>
          <a:p>
            <a:pPr marL="391910" indent="-293933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91910" indent="-293933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How to visualize topic models?</a:t>
            </a:r>
          </a:p>
        </p:txBody>
      </p:sp>
    </p:spTree>
    <p:extLst>
      <p:ext uri="{BB962C8B-B14F-4D97-AF65-F5344CB8AC3E}">
        <p14:creationId xmlns:p14="http://schemas.microsoft.com/office/powerpoint/2010/main" val="3933119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 evaluation: prediction</a:t>
            </a:r>
            <a:endParaRPr lang="en-US" sz="3600" dirty="0"/>
          </a:p>
        </p:txBody>
      </p:sp>
      <p:sp>
        <p:nvSpPr>
          <p:cNvPr id="3" name="TextShape 2"/>
          <p:cNvSpPr txBox="1"/>
          <p:nvPr/>
        </p:nvSpPr>
        <p:spPr>
          <a:xfrm>
            <a:off x="1181010" y="1132188"/>
            <a:ext cx="9709240" cy="133796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+mj-lt"/>
              </a:rPr>
              <a:t>Prediction of out-of-sample (heldout) dataset</a:t>
            </a:r>
          </a:p>
          <a:p>
            <a:pPr marL="685800" lvl="1" indent="-228240">
              <a:buClr>
                <a:srgbClr val="FFFFFF"/>
              </a:buClr>
              <a:buFont typeface="Arial"/>
              <a:buChar char="•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+mj-lt"/>
              </a:rPr>
              <a:t>Perplexity or Log-Likelihood with Cross-Validation</a:t>
            </a:r>
            <a:endParaRPr lang="en-US" sz="20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685800" lvl="1" indent="-228240">
              <a:buClr>
                <a:srgbClr val="FFFFFF"/>
              </a:buClr>
              <a:buFont typeface="Arial"/>
              <a:buChar char="•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+mj-lt"/>
              </a:rPr>
              <a:t>Wallach et al. 2009</a:t>
            </a:r>
            <a:endParaRPr lang="en-US" sz="20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</a:pP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</a:pP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</a:pP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</a:pP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4" name="CustomShape 3"/>
          <p:cNvSpPr/>
          <p:nvPr/>
        </p:nvSpPr>
        <p:spPr>
          <a:xfrm>
            <a:off x="7130449" y="3373980"/>
            <a:ext cx="4083793" cy="161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buFont typeface="Arial"/>
              <a:buChar char="•"/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+mj-lt"/>
              </a:rPr>
              <a:t>Models with higher heldout likelihoods are “better”</a:t>
            </a:r>
            <a:endParaRPr lang="en-US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343080" indent="-342720">
              <a:buFont typeface="Arial"/>
              <a:buChar char="•"/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+mj-lt"/>
              </a:rPr>
              <a:t>Can also be used to determine the optimal number of topics, hyperparameter values.</a:t>
            </a:r>
            <a:endParaRPr lang="en-US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5" name="Content Placeholder 3"/>
          <p:cNvPicPr/>
          <p:nvPr/>
        </p:nvPicPr>
        <p:blipFill>
          <a:blip r:embed="rId2"/>
          <a:srcRect l="3840" t="4309" r="50842" b="25300"/>
          <a:stretch/>
        </p:blipFill>
        <p:spPr>
          <a:xfrm>
            <a:off x="1181010" y="2305050"/>
            <a:ext cx="5530940" cy="4368800"/>
          </a:xfrm>
          <a:prstGeom prst="rect">
            <a:avLst/>
          </a:prstGeom>
          <a:ln>
            <a:noFill/>
          </a:ln>
        </p:spPr>
      </p:pic>
      <p:sp>
        <p:nvSpPr>
          <p:cNvPr id="6" name="CustomShape 4"/>
          <p:cNvSpPr/>
          <p:nvPr/>
        </p:nvSpPr>
        <p:spPr>
          <a:xfrm flipH="1" flipV="1">
            <a:off x="6419090" y="3452400"/>
            <a:ext cx="585720" cy="41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776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9"/>
          <p:cNvPicPr>
            <a:picLocks noChangeAspect="1"/>
          </p:cNvPicPr>
          <p:nvPr/>
        </p:nvPicPr>
        <p:blipFill>
          <a:blip r:embed="rId2"/>
          <a:srcRect t="47645" b="27566"/>
          <a:stretch/>
        </p:blipFill>
        <p:spPr>
          <a:xfrm>
            <a:off x="733255" y="4148350"/>
            <a:ext cx="10707091" cy="81825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Interpretability-prediction tradeoff</a:t>
            </a:r>
            <a:endParaRPr lang="en-US" sz="3600" dirty="0"/>
          </a:p>
        </p:txBody>
      </p:sp>
      <p:sp>
        <p:nvSpPr>
          <p:cNvPr id="3" name="TextShape 1"/>
          <p:cNvSpPr txBox="1"/>
          <p:nvPr/>
        </p:nvSpPr>
        <p:spPr>
          <a:xfrm>
            <a:off x="1047660" y="1208160"/>
            <a:ext cx="8182080" cy="1423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+mj-lt"/>
              </a:rPr>
              <a:t>Chang et al (2009) questioned conventional wisdom.</a:t>
            </a:r>
          </a:p>
          <a:p>
            <a:pPr marL="685800" lvl="1" indent="-228240">
              <a:buClr>
                <a:schemeClr val="tx1"/>
              </a:buClr>
              <a:buFont typeface="Arial"/>
              <a:buChar char="•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+mj-lt"/>
              </a:rPr>
              <a:t>Proposed word-intrusion tasks to find “intruder” word.</a:t>
            </a:r>
            <a:endParaRPr lang="en-US" sz="20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685800" lvl="1" indent="-228240">
              <a:buClr>
                <a:schemeClr val="tx1"/>
              </a:buClr>
              <a:buFont typeface="Arial"/>
              <a:buChar char="•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+mj-lt"/>
              </a:rPr>
              <a:t>Measure of “semantic cohesion”.</a:t>
            </a:r>
            <a:endParaRPr lang="en-US" sz="20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</a:pP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</a:pP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</a:pP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</a:pP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</a:pP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</a:pP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4" name="Picture 20"/>
          <p:cNvPicPr>
            <a:picLocks noChangeAspect="1"/>
          </p:cNvPicPr>
          <p:nvPr/>
        </p:nvPicPr>
        <p:blipFill>
          <a:blip r:embed="rId2"/>
          <a:srcRect t="69998" b="7075"/>
          <a:stretch/>
        </p:blipFill>
        <p:spPr>
          <a:xfrm>
            <a:off x="733255" y="4792435"/>
            <a:ext cx="10707085" cy="756720"/>
          </a:xfrm>
          <a:prstGeom prst="rect">
            <a:avLst/>
          </a:prstGeom>
          <a:ln>
            <a:noFill/>
          </a:ln>
        </p:spPr>
      </p:pic>
      <p:pic>
        <p:nvPicPr>
          <p:cNvPr id="6" name="Picture 18"/>
          <p:cNvPicPr>
            <a:picLocks noChangeAspect="1"/>
          </p:cNvPicPr>
          <p:nvPr/>
        </p:nvPicPr>
        <p:blipFill>
          <a:blip r:embed="rId2"/>
          <a:srcRect t="25613" b="51621"/>
          <a:stretch/>
        </p:blipFill>
        <p:spPr>
          <a:xfrm>
            <a:off x="733261" y="3537862"/>
            <a:ext cx="10707083" cy="751395"/>
          </a:xfrm>
          <a:prstGeom prst="rect">
            <a:avLst/>
          </a:prstGeom>
          <a:ln>
            <a:noFill/>
          </a:ln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rcRect t="5535" b="74440"/>
          <a:stretch/>
        </p:blipFill>
        <p:spPr>
          <a:xfrm>
            <a:off x="733255" y="2962350"/>
            <a:ext cx="10707089" cy="660873"/>
          </a:xfrm>
          <a:prstGeom prst="rect">
            <a:avLst/>
          </a:prstGeom>
          <a:ln>
            <a:noFill/>
          </a:ln>
        </p:spPr>
      </p:pic>
      <p:sp>
        <p:nvSpPr>
          <p:cNvPr id="8" name="CustomShape 3"/>
          <p:cNvSpPr/>
          <p:nvPr/>
        </p:nvSpPr>
        <p:spPr>
          <a:xfrm>
            <a:off x="2882900" y="2484546"/>
            <a:ext cx="6457590" cy="3498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u="sng" spc="-1" dirty="0">
                <a:uFill>
                  <a:solidFill>
                    <a:srgbClr val="FFFFFF"/>
                  </a:solidFill>
                </a:uFill>
                <a:latin typeface="+mj-lt"/>
              </a:rPr>
              <a:t>UNCC Research Topics “Word Intrusion” Example</a:t>
            </a:r>
            <a:endParaRPr lang="en-US" sz="2000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9" name="CustomShape 4"/>
          <p:cNvSpPr/>
          <p:nvPr/>
        </p:nvSpPr>
        <p:spPr>
          <a:xfrm>
            <a:off x="3907155" y="3027853"/>
            <a:ext cx="600480" cy="55908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5"/>
          <p:cNvSpPr/>
          <p:nvPr/>
        </p:nvSpPr>
        <p:spPr>
          <a:xfrm>
            <a:off x="8523030" y="3646085"/>
            <a:ext cx="600480" cy="55908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6"/>
          <p:cNvSpPr/>
          <p:nvPr/>
        </p:nvSpPr>
        <p:spPr>
          <a:xfrm>
            <a:off x="5419320" y="4282171"/>
            <a:ext cx="600480" cy="55908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7"/>
          <p:cNvSpPr/>
          <p:nvPr/>
        </p:nvSpPr>
        <p:spPr>
          <a:xfrm>
            <a:off x="8523030" y="4891255"/>
            <a:ext cx="600480" cy="55908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CustomShape 8"/>
          <p:cNvSpPr/>
          <p:nvPr/>
        </p:nvSpPr>
        <p:spPr>
          <a:xfrm>
            <a:off x="977900" y="5610687"/>
            <a:ext cx="10083800" cy="9713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+mj-lt"/>
              </a:rPr>
              <a:t>Contrary to expectation, evaluation by </a:t>
            </a:r>
            <a:r>
              <a:rPr lang="en-US" sz="2800" b="1" spc="-1" dirty="0">
                <a:uFill>
                  <a:solidFill>
                    <a:srgbClr val="FFFFFF"/>
                  </a:solidFill>
                </a:uFill>
                <a:latin typeface="+mj-lt"/>
              </a:rPr>
              <a:t>prediction and topic interpretability </a:t>
            </a: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+mj-lt"/>
              </a:rPr>
              <a:t>can have contradictory results.</a:t>
            </a:r>
            <a:endParaRPr lang="en-US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494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Elevator pitch: why?</a:t>
            </a:r>
            <a:endParaRPr lang="en-US" sz="1400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1755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to interpret topics?</a:t>
            </a:r>
            <a:endParaRPr lang="en-US" sz="36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375899" y="1655100"/>
            <a:ext cx="5634563" cy="4401202"/>
          </a:xfrm>
          <a:prstGeom prst="rect">
            <a:avLst/>
          </a:prstGeom>
          <a:ln>
            <a:noFill/>
          </a:ln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93583" y="1655100"/>
            <a:ext cx="5647140" cy="4401202"/>
          </a:xfrm>
          <a:prstGeom prst="rect">
            <a:avLst/>
          </a:prstGeom>
          <a:ln>
            <a:noFill/>
          </a:ln>
        </p:spPr>
      </p:pic>
      <p:sp>
        <p:nvSpPr>
          <p:cNvPr id="7" name="CustomShape 2"/>
          <p:cNvSpPr/>
          <p:nvPr/>
        </p:nvSpPr>
        <p:spPr>
          <a:xfrm>
            <a:off x="650640" y="6071542"/>
            <a:ext cx="4518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+mj-lt"/>
              </a:rPr>
              <a:t>FREX/Exclusivity: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Bischof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+mj-lt"/>
              </a:rPr>
              <a:t> and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Airoldi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+mj-lt"/>
              </a:rPr>
              <a:t> (2012)</a:t>
            </a:r>
          </a:p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+mj-lt"/>
              </a:rPr>
              <a:t>Semantic Coherence: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Mimno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+mj-lt"/>
              </a:rPr>
              <a:t> et al. (2011)</a:t>
            </a:r>
          </a:p>
        </p:txBody>
      </p:sp>
      <p:sp>
        <p:nvSpPr>
          <p:cNvPr id="8" name="CustomShape 3"/>
          <p:cNvSpPr/>
          <p:nvPr/>
        </p:nvSpPr>
        <p:spPr>
          <a:xfrm>
            <a:off x="1827120" y="1232268"/>
            <a:ext cx="3224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+mj-lt"/>
              </a:rPr>
              <a:t>Sample UNCC Research Topics</a:t>
            </a:r>
          </a:p>
        </p:txBody>
      </p:sp>
      <p:sp>
        <p:nvSpPr>
          <p:cNvPr id="9" name="CustomShape 4"/>
          <p:cNvSpPr/>
          <p:nvPr/>
        </p:nvSpPr>
        <p:spPr>
          <a:xfrm>
            <a:off x="7345380" y="1053528"/>
            <a:ext cx="36990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+mj-lt"/>
              </a:rPr>
              <a:t>UNCC Research Topics: 
Exclusivity and Semantic Coherence</a:t>
            </a:r>
          </a:p>
        </p:txBody>
      </p:sp>
      <p:sp>
        <p:nvSpPr>
          <p:cNvPr id="10" name="CustomShape 5"/>
          <p:cNvSpPr/>
          <p:nvPr/>
        </p:nvSpPr>
        <p:spPr>
          <a:xfrm>
            <a:off x="676110" y="2617272"/>
            <a:ext cx="475920" cy="341280"/>
          </a:xfrm>
          <a:prstGeom prst="ellipse">
            <a:avLst/>
          </a:prstGeom>
          <a:noFill/>
          <a:ln w="2844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6"/>
          <p:cNvSpPr/>
          <p:nvPr/>
        </p:nvSpPr>
        <p:spPr>
          <a:xfrm>
            <a:off x="9667080" y="5202060"/>
            <a:ext cx="426960" cy="245880"/>
          </a:xfrm>
          <a:prstGeom prst="ellipse">
            <a:avLst/>
          </a:prstGeom>
          <a:noFill/>
          <a:ln w="2844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7"/>
          <p:cNvSpPr/>
          <p:nvPr/>
        </p:nvSpPr>
        <p:spPr>
          <a:xfrm>
            <a:off x="676110" y="4131360"/>
            <a:ext cx="475920" cy="293040"/>
          </a:xfrm>
          <a:prstGeom prst="ellipse">
            <a:avLst/>
          </a:prstGeom>
          <a:noFill/>
          <a:ln w="2844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CustomShape 8"/>
          <p:cNvSpPr/>
          <p:nvPr/>
        </p:nvSpPr>
        <p:spPr>
          <a:xfrm>
            <a:off x="6846251" y="2362320"/>
            <a:ext cx="405360" cy="258480"/>
          </a:xfrm>
          <a:prstGeom prst="ellipse">
            <a:avLst/>
          </a:prstGeom>
          <a:noFill/>
          <a:ln w="2844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9"/>
          <p:cNvSpPr/>
          <p:nvPr/>
        </p:nvSpPr>
        <p:spPr>
          <a:xfrm>
            <a:off x="676110" y="4619976"/>
            <a:ext cx="475920" cy="293040"/>
          </a:xfrm>
          <a:prstGeom prst="ellipse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" name="CustomShape 10"/>
          <p:cNvSpPr/>
          <p:nvPr/>
        </p:nvSpPr>
        <p:spPr>
          <a:xfrm>
            <a:off x="11084144" y="2235895"/>
            <a:ext cx="406440" cy="281649"/>
          </a:xfrm>
          <a:prstGeom prst="ellipse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75062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Evaluating topic models (STM)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32" y="1223266"/>
            <a:ext cx="7544377" cy="538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58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Need for Interactive visualizations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597" y="1464067"/>
            <a:ext cx="10457448" cy="4385348"/>
          </a:xfrm>
        </p:spPr>
        <p:txBody>
          <a:bodyPr>
            <a:noAutofit/>
          </a:bodyPr>
          <a:lstStyle/>
          <a:p>
            <a:pPr marL="555177" indent="-457200">
              <a:buClr>
                <a:srgbClr val="000000"/>
              </a:buClr>
              <a:buSzPct val="100000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Topic models’ output is data.</a:t>
            </a:r>
          </a:p>
          <a:p>
            <a:pPr marL="555177" indent="-457200">
              <a:buClr>
                <a:srgbClr val="000000"/>
              </a:buClr>
              <a:buSzPct val="100000"/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555177" indent="-457200">
              <a:buClr>
                <a:srgbClr val="000000"/>
              </a:buClr>
              <a:buSzPct val="100000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Validation and interpretation are critical.</a:t>
            </a:r>
          </a:p>
          <a:p>
            <a:pPr marL="555177" indent="-457200">
              <a:buClr>
                <a:srgbClr val="000000"/>
              </a:buClr>
              <a:buSzPct val="100000"/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555177" indent="-457200">
              <a:buClr>
                <a:srgbClr val="000000"/>
              </a:buClr>
              <a:buSzPct val="100000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Need for </a:t>
            </a:r>
            <a:r>
              <a:rPr lang="en-US" sz="3200" u="sng" spc="-1" dirty="0">
                <a:solidFill>
                  <a:srgbClr val="000000"/>
                </a:solidFill>
              </a:rPr>
              <a:t>human-computer interaction</a:t>
            </a:r>
            <a:r>
              <a:rPr lang="en-US" sz="3200" spc="-1" dirty="0">
                <a:solidFill>
                  <a:srgbClr val="000000"/>
                </a:solidFill>
              </a:rPr>
              <a:t> (Hu et al. 2014)</a:t>
            </a:r>
          </a:p>
          <a:p>
            <a:pPr marL="555177" indent="-457200">
              <a:buClr>
                <a:srgbClr val="000000"/>
              </a:buClr>
              <a:buSzPct val="100000"/>
            </a:pPr>
            <a:endParaRPr lang="en-US" sz="3200" b="1" spc="-1" dirty="0">
              <a:solidFill>
                <a:srgbClr val="000000"/>
              </a:solidFill>
            </a:endParaRPr>
          </a:p>
          <a:p>
            <a:pPr marL="555177" indent="-457200">
              <a:buClr>
                <a:srgbClr val="000000"/>
              </a:buClr>
              <a:buSzPct val="100000"/>
            </a:pPr>
            <a:r>
              <a:rPr lang="en-US" sz="3200" b="1" spc="-1" dirty="0">
                <a:solidFill>
                  <a:srgbClr val="000000"/>
                </a:solidFill>
              </a:rPr>
              <a:t>Need for visualizations </a:t>
            </a:r>
            <a:r>
              <a:rPr lang="en-US" sz="3200" spc="-1" dirty="0">
                <a:solidFill>
                  <a:srgbClr val="000000"/>
                </a:solidFill>
              </a:rPr>
              <a:t>(Dou &amp; Liu 2016)</a:t>
            </a:r>
          </a:p>
          <a:p>
            <a:pPr marL="783777" lvl="1" indent="-457200">
              <a:buClr>
                <a:srgbClr val="000000"/>
              </a:buClr>
              <a:buSzPct val="100000"/>
            </a:pPr>
            <a:r>
              <a:rPr lang="en-US" sz="3000" spc="-1" dirty="0">
                <a:solidFill>
                  <a:srgbClr val="000000"/>
                </a:solidFill>
              </a:rPr>
              <a:t>Time and topic oriented</a:t>
            </a:r>
          </a:p>
        </p:txBody>
      </p:sp>
    </p:spTree>
    <p:extLst>
      <p:ext uri="{BB962C8B-B14F-4D97-AF65-F5344CB8AC3E}">
        <p14:creationId xmlns:p14="http://schemas.microsoft.com/office/powerpoint/2010/main" val="1405157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Topic-oriented: </a:t>
            </a: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chuang</a:t>
            </a: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 al. 2012</a:t>
            </a:r>
            <a:endParaRPr lang="en-US" sz="3600" dirty="0"/>
          </a:p>
        </p:txBody>
      </p:sp>
      <p:pic>
        <p:nvPicPr>
          <p:cNvPr id="11" name="Picture 11"/>
          <p:cNvPicPr/>
          <p:nvPr/>
        </p:nvPicPr>
        <p:blipFill>
          <a:blip r:embed="rId2"/>
          <a:stretch/>
        </p:blipFill>
        <p:spPr>
          <a:xfrm>
            <a:off x="301410" y="1304806"/>
            <a:ext cx="11662846" cy="510113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149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Hierarchical: dou et al. 2011</a:t>
            </a:r>
            <a:endParaRPr lang="en-US" sz="3600" dirty="0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04599" y="1232899"/>
            <a:ext cx="11743264" cy="530735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933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Network-based: wang et al. 2016</a:t>
            </a:r>
            <a:endParaRPr lang="en-US" sz="3600" dirty="0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806345" y="1085894"/>
            <a:ext cx="8483224" cy="56917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6675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Time-oriented: dou et al. 2012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202670"/>
            <a:ext cx="10712450" cy="550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25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Topicstream</a:t>
            </a: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liu</a:t>
            </a: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 al. 2016</a:t>
            </a:r>
            <a:endParaRPr lang="en-US" sz="3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559" y="1168716"/>
            <a:ext cx="9806684" cy="55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38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Semantic Coherence &amp; Exclusivity</a:t>
            </a:r>
            <a:endParaRPr lang="en-US" sz="18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r>
              <a:rPr lang="en-US" dirty="0"/>
              <a:t>Social science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03691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analysis for social scientists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98" y="1176825"/>
            <a:ext cx="8664351" cy="5467794"/>
          </a:xfrm>
          <a:prstGeom prst="rect">
            <a:avLst/>
          </a:prstGeom>
        </p:spPr>
      </p:pic>
      <p:sp>
        <p:nvSpPr>
          <p:cNvPr id="6" name="CustomShape 2"/>
          <p:cNvSpPr/>
          <p:nvPr/>
        </p:nvSpPr>
        <p:spPr>
          <a:xfrm>
            <a:off x="10240077" y="5954938"/>
            <a:ext cx="1714434" cy="2883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+mj-lt"/>
              </a:rPr>
              <a:t>Quinn et al. 2010</a:t>
            </a: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1078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Words, words, words…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977900" y="6118710"/>
            <a:ext cx="44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http://www.internetlivestats.com/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5593" y="6088961"/>
            <a:ext cx="44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http://emojitracker.com/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90" y="1462652"/>
            <a:ext cx="5584420" cy="44809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612" y="1365107"/>
            <a:ext cx="5310076" cy="45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88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as data: grimmer &amp; Stewart 2013</a:t>
            </a:r>
            <a:endParaRPr lang="en-US" sz="3600" dirty="0"/>
          </a:p>
        </p:txBody>
      </p:sp>
      <p:pic>
        <p:nvPicPr>
          <p:cNvPr id="3" name="Picture 9"/>
          <p:cNvPicPr>
            <a:picLocks noChangeAspect="1"/>
          </p:cNvPicPr>
          <p:nvPr/>
        </p:nvPicPr>
        <p:blipFill rotWithShape="1">
          <a:blip r:embed="rId2"/>
          <a:srcRect t="19068" r="28785"/>
          <a:stretch/>
        </p:blipFill>
        <p:spPr>
          <a:xfrm>
            <a:off x="318288" y="2632452"/>
            <a:ext cx="11530770" cy="2271562"/>
          </a:xfrm>
          <a:prstGeom prst="rect">
            <a:avLst/>
          </a:prstGeom>
          <a:ln>
            <a:noFill/>
          </a:ln>
        </p:spPr>
      </p:pic>
      <p:sp>
        <p:nvSpPr>
          <p:cNvPr id="6" name="CustomShape 2"/>
          <p:cNvSpPr/>
          <p:nvPr/>
        </p:nvSpPr>
        <p:spPr>
          <a:xfrm>
            <a:off x="8991342" y="6304925"/>
            <a:ext cx="3147385" cy="4186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+mj-lt"/>
              </a:rPr>
              <a:t>Grimmer &amp; Stewart 2013</a:t>
            </a: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9478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as data Methods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484" y="1028058"/>
            <a:ext cx="8045858" cy="5756904"/>
          </a:xfrm>
          <a:prstGeom prst="rect">
            <a:avLst/>
          </a:prstGeom>
        </p:spPr>
      </p:pic>
      <p:sp>
        <p:nvSpPr>
          <p:cNvPr id="7" name="CustomShape 2"/>
          <p:cNvSpPr/>
          <p:nvPr/>
        </p:nvSpPr>
        <p:spPr>
          <a:xfrm>
            <a:off x="8991342" y="6304925"/>
            <a:ext cx="3147385" cy="4186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+mj-lt"/>
              </a:rPr>
              <a:t>Grimmer &amp; Stewart 2013</a:t>
            </a: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1148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Early social science applications</a:t>
            </a:r>
            <a:endParaRPr lang="en-US" sz="3600" dirty="0"/>
          </a:p>
        </p:txBody>
      </p:sp>
      <p:pic>
        <p:nvPicPr>
          <p:cNvPr id="5" name="Picture 8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31853" y="1906579"/>
            <a:ext cx="11722724" cy="3881339"/>
          </a:xfrm>
          <a:prstGeom prst="rect">
            <a:avLst/>
          </a:prstGeom>
          <a:ln>
            <a:noFill/>
          </a:ln>
        </p:spPr>
      </p:pic>
      <p:sp>
        <p:nvSpPr>
          <p:cNvPr id="7" name="CustomShape 2"/>
          <p:cNvSpPr/>
          <p:nvPr/>
        </p:nvSpPr>
        <p:spPr>
          <a:xfrm>
            <a:off x="8991342" y="6304925"/>
            <a:ext cx="3147385" cy="4186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+mj-lt"/>
              </a:rPr>
              <a:t>Grimmer &amp; Stewart 2013</a:t>
            </a: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0356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Public health: twitter allergy topics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913" y="1072508"/>
            <a:ext cx="7005638" cy="5622135"/>
          </a:xfrm>
          <a:prstGeom prst="rect">
            <a:avLst/>
          </a:prstGeom>
        </p:spPr>
      </p:pic>
      <p:sp>
        <p:nvSpPr>
          <p:cNvPr id="6" name="CustomShape 2"/>
          <p:cNvSpPr/>
          <p:nvPr/>
        </p:nvSpPr>
        <p:spPr>
          <a:xfrm>
            <a:off x="10007600" y="6014458"/>
            <a:ext cx="1978661" cy="5282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+mj-lt"/>
              </a:rPr>
              <a:t>Paul &amp;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Dredze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+mj-lt"/>
              </a:rPr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1000579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Urban studies: London twitter topics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231" y="1094878"/>
            <a:ext cx="7648468" cy="5619283"/>
          </a:xfrm>
          <a:prstGeom prst="rect">
            <a:avLst/>
          </a:prstGeom>
        </p:spPr>
      </p:pic>
      <p:sp>
        <p:nvSpPr>
          <p:cNvPr id="6" name="CustomShape 2"/>
          <p:cNvSpPr/>
          <p:nvPr/>
        </p:nvSpPr>
        <p:spPr>
          <a:xfrm>
            <a:off x="10007600" y="6020808"/>
            <a:ext cx="1978661" cy="5282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+mj-lt"/>
              </a:rPr>
              <a:t>Lansley &amp; Longley 2016</a:t>
            </a: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2652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Legislator-constituent twitter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44" y="1230947"/>
            <a:ext cx="11419726" cy="537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07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4"/>
          <p:cNvSpPr txBox="1"/>
          <p:nvPr/>
        </p:nvSpPr>
        <p:spPr>
          <a:xfrm>
            <a:off x="6347460" y="1121640"/>
            <a:ext cx="5844540" cy="4959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+mj-lt"/>
              </a:rPr>
              <a:t>Up-stream: </a:t>
            </a:r>
          </a:p>
          <a:p>
            <a:pPr>
              <a:lnSpc>
                <a:spcPct val="100000"/>
              </a:lnSpc>
            </a:pP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+mj-lt"/>
              </a:rPr>
              <a:t>Metadata is an “input” to the topics (z)</a:t>
            </a:r>
          </a:p>
          <a:p>
            <a:pPr>
              <a:lnSpc>
                <a:spcPct val="100000"/>
              </a:lnSpc>
            </a:pP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</a:pP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8" name="Picture 11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74219" y="2274252"/>
            <a:ext cx="5591021" cy="3072384"/>
          </a:xfrm>
          <a:prstGeom prst="rect">
            <a:avLst/>
          </a:prstGeom>
          <a:ln>
            <a:noFill/>
          </a:ln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512366" y="2274252"/>
            <a:ext cx="5535748" cy="307238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Incorporating covariates</a:t>
            </a:r>
            <a:endParaRPr lang="en-US" sz="3600" dirty="0"/>
          </a:p>
        </p:txBody>
      </p:sp>
      <p:sp>
        <p:nvSpPr>
          <p:cNvPr id="4" name="CustomShape 2"/>
          <p:cNvSpPr/>
          <p:nvPr/>
        </p:nvSpPr>
        <p:spPr>
          <a:xfrm>
            <a:off x="179520" y="1121640"/>
            <a:ext cx="5985060" cy="4959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+mj-lt"/>
              </a:rPr>
              <a:t>Down-stream: </a:t>
            </a:r>
          </a:p>
          <a:p>
            <a:pPr>
              <a:lnSpc>
                <a:spcPct val="100000"/>
              </a:lnSpc>
            </a:pP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+mj-lt"/>
              </a:rPr>
              <a:t>Metadata is an “output” of the topics (z)</a:t>
            </a:r>
          </a:p>
          <a:p>
            <a:pPr>
              <a:lnSpc>
                <a:spcPct val="100000"/>
              </a:lnSpc>
            </a:pP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+mj-lt"/>
              </a:rPr>
              <a:t>Example: Supervised LDA (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Blei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+mj-lt"/>
              </a:rPr>
              <a:t> &amp; McAuliffe 2007)</a:t>
            </a: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</a:pP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</a:pP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5" name="Picture 8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360810" y="2276219"/>
            <a:ext cx="5613270" cy="3070417"/>
          </a:xfrm>
          <a:prstGeom prst="rect">
            <a:avLst/>
          </a:prstGeom>
          <a:ln>
            <a:noFill/>
          </a:ln>
        </p:spPr>
      </p:pic>
      <p:sp>
        <p:nvSpPr>
          <p:cNvPr id="6" name="CustomShape 3"/>
          <p:cNvSpPr/>
          <p:nvPr/>
        </p:nvSpPr>
        <p:spPr>
          <a:xfrm>
            <a:off x="516960" y="6283620"/>
            <a:ext cx="7666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+mj-lt"/>
              </a:rPr>
              <a:t>Up-stream &amp; Down-stream figures and introduced by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Mimno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+mj-lt"/>
              </a:rPr>
              <a:t> &amp; McCallum (2010)</a:t>
            </a: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360810" y="2276219"/>
            <a:ext cx="5630048" cy="3072384"/>
          </a:xfrm>
          <a:prstGeom prst="rect">
            <a:avLst/>
          </a:prstGeom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412153" y="5669742"/>
            <a:ext cx="463819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0">
              <a:lnSpc>
                <a:spcPct val="90000"/>
              </a:lnSpc>
              <a:buClr>
                <a:srgbClr val="FFFFFF"/>
              </a:buClr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Example:  Author-Topic (Rosen-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Zvi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et al.,  2004)</a:t>
            </a:r>
            <a:endParaRPr lang="en-US" sz="2800" spc="-1" dirty="0"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579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0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Structural topic model</a:t>
            </a:r>
            <a:endParaRPr lang="en-US" sz="3600" dirty="0"/>
          </a:p>
        </p:txBody>
      </p:sp>
      <p:sp>
        <p:nvSpPr>
          <p:cNvPr id="4" name="TextShape 2"/>
          <p:cNvSpPr txBox="1"/>
          <p:nvPr/>
        </p:nvSpPr>
        <p:spPr>
          <a:xfrm>
            <a:off x="760395" y="1309036"/>
            <a:ext cx="10992051" cy="514951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spc="-1" dirty="0">
                <a:uFill>
                  <a:solidFill>
                    <a:srgbClr val="FFFFFF"/>
                  </a:solidFill>
                </a:uFill>
                <a:latin typeface="+mj-lt"/>
              </a:rPr>
              <a:t>STM is a generalization of LDA</a:t>
            </a:r>
            <a:endParaRPr lang="en-US" sz="32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28600" indent="-228240">
              <a:lnSpc>
                <a:spcPct val="9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3200" spc="-1" dirty="0">
                <a:uFill>
                  <a:solidFill>
                    <a:srgbClr val="FFFFFF"/>
                  </a:solidFill>
                </a:uFill>
                <a:latin typeface="+mj-lt"/>
              </a:rPr>
              <a:t>Created by political scientists (Roberts, Stewart, Tingley,  </a:t>
            </a:r>
            <a:r>
              <a:rPr lang="en-US" sz="3200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Airoldi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latin typeface="+mj-lt"/>
              </a:rPr>
              <a:t>)</a:t>
            </a:r>
          </a:p>
          <a:p>
            <a:pPr marL="685800" lvl="1" indent="-228240">
              <a:lnSpc>
                <a:spcPct val="9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+mj-lt"/>
              </a:rPr>
              <a:t>Roberts et al. (2013); Roberts et al. (2014); Roberts et al. (2016)</a:t>
            </a:r>
            <a:endParaRPr lang="en-US" sz="24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endParaRPr lang="en-US" sz="32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28600" indent="-228240">
              <a:lnSpc>
                <a:spcPct val="9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3200" spc="-1" dirty="0">
                <a:uFill>
                  <a:solidFill>
                    <a:srgbClr val="FFFFFF"/>
                  </a:solidFill>
                </a:uFill>
                <a:latin typeface="+mj-lt"/>
              </a:rPr>
              <a:t>Incorporates document metadata (covariates) into “GLM”</a:t>
            </a:r>
          </a:p>
          <a:p>
            <a:pPr marL="685800" lvl="1" indent="-228240">
              <a:buClr>
                <a:schemeClr val="tx1"/>
              </a:buClr>
              <a:buFont typeface="Arial"/>
              <a:buChar char="•"/>
            </a:pP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+mj-lt"/>
              </a:rPr>
              <a:t>Two types of covariates: </a:t>
            </a:r>
            <a:r>
              <a:rPr lang="en-US" sz="2800" b="1" spc="-1" dirty="0">
                <a:uFill>
                  <a:solidFill>
                    <a:srgbClr val="FFFFFF"/>
                  </a:solidFill>
                </a:uFill>
                <a:latin typeface="+mj-lt"/>
              </a:rPr>
              <a:t>prevalence</a:t>
            </a: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+mj-lt"/>
              </a:rPr>
              <a:t> (what) and </a:t>
            </a:r>
            <a:r>
              <a:rPr lang="en-US" sz="2800" b="1" spc="-1" dirty="0">
                <a:uFill>
                  <a:solidFill>
                    <a:srgbClr val="FFFFFF"/>
                  </a:solidFill>
                </a:uFill>
                <a:latin typeface="+mj-lt"/>
              </a:rPr>
              <a:t>content</a:t>
            </a: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+mj-lt"/>
              </a:rPr>
              <a:t> (how) </a:t>
            </a:r>
            <a:endParaRPr lang="en-US" sz="24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685800" lvl="1" indent="-228240">
              <a:buClr>
                <a:schemeClr val="tx1"/>
              </a:buClr>
              <a:buFont typeface="Arial"/>
              <a:buChar char="•"/>
            </a:pP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+mj-lt"/>
              </a:rPr>
              <a:t>Oversimplification:  </a:t>
            </a:r>
            <a:r>
              <a:rPr lang="en-US" sz="2800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Y</a:t>
            </a:r>
            <a:r>
              <a:rPr lang="en-US" sz="2800" spc="-1" baseline="-25000" dirty="0" err="1">
                <a:uFill>
                  <a:solidFill>
                    <a:srgbClr val="FFFFFF"/>
                  </a:solidFill>
                </a:uFill>
                <a:latin typeface="+mj-lt"/>
              </a:rPr>
              <a:t>Topics</a:t>
            </a: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+mj-lt"/>
              </a:rPr>
              <a:t> = Constant + </a:t>
            </a:r>
            <a:r>
              <a:rPr lang="en-US" sz="2800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b</a:t>
            </a:r>
            <a:r>
              <a:rPr lang="en-US" sz="2800" spc="-1" baseline="-25000" dirty="0" err="1">
                <a:uFill>
                  <a:solidFill>
                    <a:srgbClr val="FFFFFF"/>
                  </a:solidFill>
                </a:uFill>
                <a:latin typeface="+mj-lt"/>
              </a:rPr>
              <a:t>p</a:t>
            </a: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+mj-lt"/>
              </a:rPr>
              <a:t> * </a:t>
            </a:r>
            <a:r>
              <a:rPr lang="en-US" sz="2800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X</a:t>
            </a:r>
            <a:r>
              <a:rPr lang="en-US" sz="2800" spc="-1" baseline="-25000" dirty="0" err="1">
                <a:uFill>
                  <a:solidFill>
                    <a:srgbClr val="FFFFFF"/>
                  </a:solidFill>
                </a:uFill>
                <a:latin typeface="+mj-lt"/>
              </a:rPr>
              <a:t>prevalence</a:t>
            </a: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+mj-lt"/>
              </a:rPr>
              <a:t> + </a:t>
            </a:r>
            <a:r>
              <a:rPr lang="en-US" sz="2800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b</a:t>
            </a:r>
            <a:r>
              <a:rPr lang="en-US" sz="2800" spc="-1" baseline="-25000" dirty="0" err="1">
                <a:uFill>
                  <a:solidFill>
                    <a:srgbClr val="FFFFFF"/>
                  </a:solidFill>
                </a:uFill>
                <a:latin typeface="+mj-lt"/>
              </a:rPr>
              <a:t>c</a:t>
            </a: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+mj-lt"/>
              </a:rPr>
              <a:t> * </a:t>
            </a:r>
            <a:r>
              <a:rPr lang="en-US" sz="2800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X</a:t>
            </a:r>
            <a:r>
              <a:rPr lang="en-US" sz="2800" spc="-1" baseline="-25000" dirty="0" err="1">
                <a:uFill>
                  <a:solidFill>
                    <a:srgbClr val="FFFFFF"/>
                  </a:solidFill>
                </a:uFill>
                <a:latin typeface="+mj-lt"/>
              </a:rPr>
              <a:t>content</a:t>
            </a: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endParaRPr lang="en-US" sz="24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endParaRPr lang="en-US" sz="32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28600" indent="-228240">
              <a:lnSpc>
                <a:spcPct val="9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3200" spc="-1" dirty="0">
                <a:uFill>
                  <a:solidFill>
                    <a:srgbClr val="FFFFFF"/>
                  </a:solidFill>
                </a:uFill>
                <a:latin typeface="+mj-lt"/>
              </a:rPr>
              <a:t>R package (</a:t>
            </a:r>
            <a:r>
              <a:rPr lang="en-US" sz="3200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stm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latin typeface="+mj-lt"/>
              </a:rPr>
              <a:t>) using fast Variational EM</a:t>
            </a:r>
          </a:p>
          <a:p>
            <a:pPr marL="685800" lvl="1" indent="-228240">
              <a:buClr>
                <a:schemeClr val="tx1"/>
              </a:buClr>
              <a:buFont typeface="Arial"/>
              <a:buChar char="•"/>
            </a:pP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+mj-lt"/>
              </a:rPr>
              <a:t>Handles multimodality issues (spectral initialization)</a:t>
            </a:r>
            <a:endParaRPr lang="en-US" sz="24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685800" lvl="1" indent="-228240">
              <a:buClr>
                <a:schemeClr val="tx1"/>
              </a:buClr>
              <a:buFont typeface="Arial"/>
              <a:buChar char="•"/>
            </a:pP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+mj-lt"/>
              </a:rPr>
              <a:t>Add-ins for topic interpretations (FREX) and model selection</a:t>
            </a:r>
            <a:endParaRPr lang="en-US" sz="2400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6000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849"/>
          <a:stretch/>
        </p:blipFill>
        <p:spPr>
          <a:xfrm>
            <a:off x="593453" y="1123041"/>
            <a:ext cx="11091616" cy="5183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Stm plate notation</a:t>
            </a:r>
            <a:endParaRPr lang="en-US" sz="3600" dirty="0"/>
          </a:p>
        </p:txBody>
      </p:sp>
      <p:sp>
        <p:nvSpPr>
          <p:cNvPr id="9" name="CustomShape 2"/>
          <p:cNvSpPr/>
          <p:nvPr/>
        </p:nvSpPr>
        <p:spPr>
          <a:xfrm>
            <a:off x="7007428" y="4822257"/>
            <a:ext cx="452340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spc="-1" dirty="0">
                <a:uFill>
                  <a:solidFill>
                    <a:srgbClr val="FFFFFF"/>
                  </a:solidFill>
                </a:uFill>
                <a:latin typeface="+mj-lt"/>
              </a:rPr>
              <a:t>SAGE (Eisenstein et al. 2011)</a:t>
            </a:r>
            <a:endParaRPr lang="en-US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85840" indent="-285480">
              <a:buClr>
                <a:srgbClr val="8BC4E0"/>
              </a:buClr>
              <a:buFont typeface="Arial"/>
              <a:buChar char="•"/>
            </a:pPr>
            <a:r>
              <a:rPr lang="en-US" sz="1600" spc="-1" dirty="0">
                <a:uFill>
                  <a:solidFill>
                    <a:srgbClr val="FFFFFF"/>
                  </a:solidFill>
                </a:uFill>
                <a:latin typeface="+mj-lt"/>
              </a:rPr>
              <a:t>Topic-word computational approximation</a:t>
            </a:r>
            <a:endParaRPr lang="en-US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85840" indent="-285480">
              <a:buClr>
                <a:srgbClr val="8BC4E0"/>
              </a:buClr>
              <a:buFont typeface="Arial"/>
              <a:buChar char="•"/>
            </a:pPr>
            <a:r>
              <a:rPr lang="en-US" sz="1600" spc="-1" dirty="0">
                <a:uFill>
                  <a:solidFill>
                    <a:srgbClr val="FFFFFF"/>
                  </a:solidFill>
                </a:uFill>
                <a:latin typeface="+mj-lt"/>
              </a:rPr>
              <a:t>Covariates that impact “how” topics (content)</a:t>
            </a:r>
            <a:endParaRPr lang="en-US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0" name="CustomShape 3"/>
          <p:cNvSpPr/>
          <p:nvPr/>
        </p:nvSpPr>
        <p:spPr>
          <a:xfrm>
            <a:off x="3295487" y="1048355"/>
            <a:ext cx="413748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spc="-1" dirty="0">
                <a:uFill>
                  <a:solidFill>
                    <a:srgbClr val="FFFFFF"/>
                  </a:solidFill>
                </a:uFill>
                <a:latin typeface="+mj-lt"/>
              </a:rPr>
              <a:t>Correlated Topic Model (</a:t>
            </a:r>
            <a:r>
              <a:rPr lang="en-US" sz="1600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Blei</a:t>
            </a:r>
            <a:r>
              <a:rPr lang="en-US" sz="1600" spc="-1" dirty="0">
                <a:uFill>
                  <a:solidFill>
                    <a:srgbClr val="FFFFFF"/>
                  </a:solidFill>
                </a:uFill>
                <a:latin typeface="+mj-lt"/>
              </a:rPr>
              <a:t> &amp; Lafferty 2007)</a:t>
            </a:r>
            <a:endParaRPr lang="en-US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85840" indent="-285480">
              <a:buClr>
                <a:srgbClr val="8BC4E0"/>
              </a:buClr>
              <a:buFont typeface="Arial"/>
              <a:buChar char="•"/>
            </a:pPr>
            <a:r>
              <a:rPr lang="en-US" sz="1600" spc="-1" dirty="0">
                <a:uFill>
                  <a:solidFill>
                    <a:srgbClr val="FFFFFF"/>
                  </a:solidFill>
                </a:uFill>
                <a:latin typeface="+mj-lt"/>
              </a:rPr>
              <a:t>Allow topic correlation structure</a:t>
            </a:r>
            <a:endParaRPr lang="en-US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1" name="CustomShape 4"/>
          <p:cNvSpPr/>
          <p:nvPr/>
        </p:nvSpPr>
        <p:spPr>
          <a:xfrm>
            <a:off x="3875267" y="4294091"/>
            <a:ext cx="2977921" cy="5281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spc="-1" dirty="0">
                <a:uFill>
                  <a:solidFill>
                    <a:srgbClr val="FFFFFF"/>
                  </a:solidFill>
                </a:uFill>
                <a:latin typeface="+mj-lt"/>
              </a:rPr>
              <a:t>Dirichlet-Multinomial Regression (</a:t>
            </a:r>
            <a:r>
              <a:rPr lang="en-US" sz="1600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Mimno</a:t>
            </a:r>
            <a:r>
              <a:rPr lang="en-US" sz="1600" spc="-1" dirty="0">
                <a:uFill>
                  <a:solidFill>
                    <a:srgbClr val="FFFFFF"/>
                  </a:solidFill>
                </a:uFill>
                <a:latin typeface="+mj-lt"/>
              </a:rPr>
              <a:t> &amp; McCallum 2008)</a:t>
            </a:r>
            <a:endParaRPr lang="en-US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85840" indent="-285480">
              <a:buClr>
                <a:srgbClr val="8BC4E0"/>
              </a:buClr>
              <a:buFont typeface="Arial"/>
              <a:buChar char="•"/>
            </a:pPr>
            <a:r>
              <a:rPr lang="en-US" sz="1600" spc="-1" dirty="0">
                <a:uFill>
                  <a:solidFill>
                    <a:srgbClr val="FFFFFF"/>
                  </a:solidFill>
                </a:uFill>
                <a:latin typeface="+mj-lt"/>
              </a:rPr>
              <a:t>Covariates that impact “what” topics (prevalence)</a:t>
            </a:r>
            <a:endParaRPr lang="en-US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2" name="CustomShape 5"/>
          <p:cNvSpPr/>
          <p:nvPr/>
        </p:nvSpPr>
        <p:spPr>
          <a:xfrm flipH="1" flipV="1">
            <a:off x="2697571" y="3663295"/>
            <a:ext cx="1046656" cy="102086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CustomShape 6"/>
          <p:cNvSpPr/>
          <p:nvPr/>
        </p:nvSpPr>
        <p:spPr>
          <a:xfrm flipH="1">
            <a:off x="2742021" y="1396390"/>
            <a:ext cx="582976" cy="45841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7"/>
          <p:cNvSpPr/>
          <p:nvPr/>
        </p:nvSpPr>
        <p:spPr>
          <a:xfrm flipV="1">
            <a:off x="7440329" y="4379493"/>
            <a:ext cx="269508" cy="44276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" name="CustomShape 2"/>
          <p:cNvSpPr/>
          <p:nvPr/>
        </p:nvSpPr>
        <p:spPr>
          <a:xfrm>
            <a:off x="8197851" y="6306169"/>
            <a:ext cx="3886200" cy="4248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+mj-lt"/>
              </a:rPr>
              <a:t>Roberts, Stewart, &amp;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Airoldi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+mj-lt"/>
              </a:rPr>
              <a:t> 2016</a:t>
            </a: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655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use </a:t>
            </a: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stm</a:t>
            </a: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 Simulated data example</a:t>
            </a:r>
            <a:endParaRPr lang="en-US" sz="3600" dirty="0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2"/>
          <a:srcRect b="2677"/>
          <a:stretch/>
        </p:blipFill>
        <p:spPr>
          <a:xfrm>
            <a:off x="601816" y="1143510"/>
            <a:ext cx="10928510" cy="5104890"/>
          </a:xfrm>
          <a:prstGeom prst="rect">
            <a:avLst/>
          </a:prstGeom>
          <a:ln>
            <a:noFill/>
          </a:ln>
        </p:spPr>
      </p:pic>
      <p:sp>
        <p:nvSpPr>
          <p:cNvPr id="4" name="CustomShape 2"/>
          <p:cNvSpPr/>
          <p:nvPr/>
        </p:nvSpPr>
        <p:spPr>
          <a:xfrm>
            <a:off x="865090" y="1083520"/>
            <a:ext cx="4185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+mj-lt"/>
              </a:rPr>
              <a:t>On average good; but high variance</a:t>
            </a:r>
          </a:p>
        </p:txBody>
      </p:sp>
      <p:sp>
        <p:nvSpPr>
          <p:cNvPr id="5" name="CustomShape 3"/>
          <p:cNvSpPr/>
          <p:nvPr/>
        </p:nvSpPr>
        <p:spPr>
          <a:xfrm flipH="1">
            <a:off x="2031433" y="1448200"/>
            <a:ext cx="202680" cy="1036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CustomShape 4"/>
          <p:cNvSpPr/>
          <p:nvPr/>
        </p:nvSpPr>
        <p:spPr>
          <a:xfrm>
            <a:off x="4535650" y="1083520"/>
            <a:ext cx="4185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>
                <a:uFill>
                  <a:solidFill>
                    <a:srgbClr val="FFFFFF"/>
                  </a:solidFill>
                </a:uFill>
                <a:latin typeface="+mj-lt"/>
              </a:rPr>
              <a:t>Better captures covariate relationship</a:t>
            </a:r>
          </a:p>
        </p:txBody>
      </p:sp>
      <p:sp>
        <p:nvSpPr>
          <p:cNvPr id="7" name="CustomShape 5"/>
          <p:cNvSpPr/>
          <p:nvPr/>
        </p:nvSpPr>
        <p:spPr>
          <a:xfrm>
            <a:off x="5407570" y="1471240"/>
            <a:ext cx="118200" cy="12389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2"/>
          <p:cNvSpPr/>
          <p:nvPr/>
        </p:nvSpPr>
        <p:spPr>
          <a:xfrm>
            <a:off x="8197851" y="6306169"/>
            <a:ext cx="3886200" cy="4248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+mj-lt"/>
              </a:rPr>
              <a:t>Roberts, Stewart, &amp;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Airoldi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+mj-lt"/>
              </a:rPr>
              <a:t> 2016</a:t>
            </a: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938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Computational social science</a:t>
            </a:r>
            <a:endParaRPr lang="en-US" sz="3600" dirty="0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164422" y="1050599"/>
            <a:ext cx="10049821" cy="5481137"/>
          </a:xfrm>
          <a:prstGeom prst="rect">
            <a:avLst/>
          </a:prstGeom>
          <a:ln>
            <a:noFill/>
          </a:ln>
        </p:spPr>
      </p:pic>
      <p:sp>
        <p:nvSpPr>
          <p:cNvPr id="4" name="CustomShape 2"/>
          <p:cNvSpPr/>
          <p:nvPr/>
        </p:nvSpPr>
        <p:spPr>
          <a:xfrm>
            <a:off x="6189332" y="4732020"/>
            <a:ext cx="4539628" cy="98238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" name="Picture 2"/>
          <p:cNvPicPr/>
          <p:nvPr/>
        </p:nvPicPr>
        <p:blipFill>
          <a:blip r:embed="rId3"/>
          <a:stretch/>
        </p:blipFill>
        <p:spPr>
          <a:xfrm>
            <a:off x="1699412" y="4449480"/>
            <a:ext cx="8979840" cy="1990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883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Prediction performance</a:t>
            </a:r>
            <a:endParaRPr lang="en-US" sz="3600" dirty="0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366509" y="1086072"/>
            <a:ext cx="9661201" cy="5104932"/>
          </a:xfrm>
          <a:prstGeom prst="rect">
            <a:avLst/>
          </a:prstGeom>
          <a:ln>
            <a:noFill/>
          </a:ln>
        </p:spPr>
      </p:pic>
      <p:sp>
        <p:nvSpPr>
          <p:cNvPr id="4" name="CustomShape 2"/>
          <p:cNvSpPr/>
          <p:nvPr/>
        </p:nvSpPr>
        <p:spPr>
          <a:xfrm>
            <a:off x="2204708" y="1067564"/>
            <a:ext cx="5453391" cy="46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+mj-lt"/>
              </a:rPr>
              <a:t>DMR provides STM’s prediction lift</a:t>
            </a:r>
          </a:p>
        </p:txBody>
      </p:sp>
      <p:sp>
        <p:nvSpPr>
          <p:cNvPr id="5" name="CustomShape 3"/>
          <p:cNvSpPr/>
          <p:nvPr/>
        </p:nvSpPr>
        <p:spPr>
          <a:xfrm>
            <a:off x="4406899" y="1435100"/>
            <a:ext cx="204719" cy="59527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CustomShape 2"/>
          <p:cNvSpPr/>
          <p:nvPr/>
        </p:nvSpPr>
        <p:spPr>
          <a:xfrm>
            <a:off x="8197851" y="6306169"/>
            <a:ext cx="3886200" cy="4248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+mj-lt"/>
              </a:rPr>
              <a:t>Roberts, Stewart, &amp;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Airoldi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+mj-lt"/>
              </a:rPr>
              <a:t> 2016</a:t>
            </a: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548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Stm case study: Media slant on China</a:t>
            </a:r>
            <a:endParaRPr lang="en-US" sz="3600" dirty="0"/>
          </a:p>
        </p:txBody>
      </p:sp>
      <p:sp>
        <p:nvSpPr>
          <p:cNvPr id="3" name="TextShape 2"/>
          <p:cNvSpPr txBox="1"/>
          <p:nvPr/>
        </p:nvSpPr>
        <p:spPr>
          <a:xfrm>
            <a:off x="425450" y="1450910"/>
            <a:ext cx="1092835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3600" spc="-1" dirty="0">
                <a:uFill>
                  <a:solidFill>
                    <a:srgbClr val="FFFFFF"/>
                  </a:solidFill>
                </a:uFill>
                <a:latin typeface="+mj-lt"/>
              </a:rPr>
              <a:t>Western and Chinese media slant on China’s Rise </a:t>
            </a:r>
          </a:p>
          <a:p>
            <a:pPr marL="685800" lvl="1" indent="-228240">
              <a:buClr>
                <a:schemeClr val="tx1"/>
              </a:buClr>
              <a:buFont typeface="Arial"/>
              <a:buChar char="•"/>
            </a:pPr>
            <a:r>
              <a:rPr lang="en-US" sz="3200" spc="-1" dirty="0">
                <a:uFill>
                  <a:solidFill>
                    <a:srgbClr val="FFFFFF"/>
                  </a:solidFill>
                </a:uFill>
                <a:latin typeface="+mj-lt"/>
              </a:rPr>
              <a:t>Sample of 11,980 (English) news articles containing the term “China” between 1997 and 2006</a:t>
            </a: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685800" lvl="1" indent="-228240">
              <a:buClr>
                <a:schemeClr val="tx1"/>
              </a:buClr>
              <a:buFont typeface="Arial"/>
              <a:buChar char="•"/>
            </a:pPr>
            <a:r>
              <a:rPr lang="en-US" sz="3200" spc="-1" dirty="0">
                <a:uFill>
                  <a:solidFill>
                    <a:srgbClr val="FFFFFF"/>
                  </a:solidFill>
                </a:uFill>
                <a:latin typeface="+mj-lt"/>
              </a:rPr>
              <a:t>Five different international news sources</a:t>
            </a: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1143000" lvl="2" indent="-228240">
              <a:buClr>
                <a:schemeClr val="tx1"/>
              </a:buClr>
              <a:buFont typeface="Arial"/>
              <a:buChar char="•"/>
            </a:pP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+mj-lt"/>
              </a:rPr>
              <a:t>AFP (France), AP (USA), BBC (British), JEN (Japan), XIN (China)</a:t>
            </a:r>
            <a:endParaRPr lang="en-US" sz="24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endParaRPr lang="en-US" sz="36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28600" indent="-228240">
              <a:lnSpc>
                <a:spcPct val="90000"/>
              </a:lnSpc>
              <a:buFont typeface="Arial"/>
              <a:buChar char="•"/>
            </a:pPr>
            <a:r>
              <a:rPr lang="en-US" sz="3600" spc="-1" dirty="0">
                <a:uFill>
                  <a:solidFill>
                    <a:srgbClr val="FFFFFF"/>
                  </a:solidFill>
                </a:uFill>
                <a:latin typeface="+mj-lt"/>
              </a:rPr>
              <a:t>Run 100 topic STM model</a:t>
            </a:r>
          </a:p>
          <a:p>
            <a:pPr marL="685800" lvl="1" indent="-228240">
              <a:buFont typeface="Arial"/>
              <a:buChar char="•"/>
            </a:pPr>
            <a:r>
              <a:rPr lang="en-US" sz="3200" spc="-1" dirty="0">
                <a:uFill>
                  <a:solidFill>
                    <a:srgbClr val="FFFFFF"/>
                  </a:solidFill>
                </a:uFill>
                <a:latin typeface="+mj-lt"/>
              </a:rPr>
              <a:t>Prevalence covariates: Time (month) and News Source</a:t>
            </a: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685800" lvl="1" indent="-228240">
              <a:buFont typeface="Arial"/>
              <a:buChar char="•"/>
            </a:pPr>
            <a:r>
              <a:rPr lang="en-US" sz="3200" spc="-1" dirty="0">
                <a:uFill>
                  <a:solidFill>
                    <a:srgbClr val="FFFFFF"/>
                  </a:solidFill>
                </a:uFill>
                <a:latin typeface="+mj-lt"/>
              </a:rPr>
              <a:t>Content covariate: News Source</a:t>
            </a: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4" name="CustomShape 2"/>
          <p:cNvSpPr/>
          <p:nvPr/>
        </p:nvSpPr>
        <p:spPr>
          <a:xfrm>
            <a:off x="8197851" y="6306169"/>
            <a:ext cx="3886200" cy="4248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+mj-lt"/>
              </a:rPr>
              <a:t>Roberts, Stewart, &amp;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Airoldi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+mj-lt"/>
              </a:rPr>
              <a:t> 2016</a:t>
            </a: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2004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Content &amp; Prevalent covariates</a:t>
            </a:r>
            <a:endParaRPr lang="en-US" sz="3600" dirty="0"/>
          </a:p>
        </p:txBody>
      </p:sp>
      <p:pic>
        <p:nvPicPr>
          <p:cNvPr id="5" name="Content Placeholder 3"/>
          <p:cNvPicPr/>
          <p:nvPr/>
        </p:nvPicPr>
        <p:blipFill rotWithShape="1">
          <a:blip r:embed="rId2"/>
          <a:srcRect b="3866"/>
          <a:stretch/>
        </p:blipFill>
        <p:spPr>
          <a:xfrm>
            <a:off x="1898545" y="1814744"/>
            <a:ext cx="8331120" cy="4452706"/>
          </a:xfrm>
          <a:prstGeom prst="rect">
            <a:avLst/>
          </a:prstGeom>
          <a:ln>
            <a:noFill/>
          </a:ln>
        </p:spPr>
      </p:pic>
      <p:sp>
        <p:nvSpPr>
          <p:cNvPr id="6" name="CustomShape 2"/>
          <p:cNvSpPr/>
          <p:nvPr/>
        </p:nvSpPr>
        <p:spPr>
          <a:xfrm>
            <a:off x="4372465" y="2463824"/>
            <a:ext cx="469080" cy="990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3"/>
          <p:cNvSpPr/>
          <p:nvPr/>
        </p:nvSpPr>
        <p:spPr>
          <a:xfrm>
            <a:off x="3438625" y="4548584"/>
            <a:ext cx="208800" cy="1393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4"/>
          <p:cNvSpPr/>
          <p:nvPr/>
        </p:nvSpPr>
        <p:spPr>
          <a:xfrm>
            <a:off x="3549865" y="2561744"/>
            <a:ext cx="304920" cy="1195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5"/>
          <p:cNvSpPr/>
          <p:nvPr/>
        </p:nvSpPr>
        <p:spPr>
          <a:xfrm>
            <a:off x="4405585" y="2220824"/>
            <a:ext cx="276840" cy="13464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6"/>
          <p:cNvSpPr/>
          <p:nvPr/>
        </p:nvSpPr>
        <p:spPr>
          <a:xfrm>
            <a:off x="4071145" y="3261944"/>
            <a:ext cx="268560" cy="1285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7"/>
          <p:cNvSpPr/>
          <p:nvPr/>
        </p:nvSpPr>
        <p:spPr>
          <a:xfrm>
            <a:off x="3616465" y="3261944"/>
            <a:ext cx="462600" cy="1285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8"/>
          <p:cNvSpPr/>
          <p:nvPr/>
        </p:nvSpPr>
        <p:spPr>
          <a:xfrm>
            <a:off x="3766945" y="4665224"/>
            <a:ext cx="251280" cy="12024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CustomShape 9"/>
          <p:cNvSpPr/>
          <p:nvPr/>
        </p:nvSpPr>
        <p:spPr>
          <a:xfrm>
            <a:off x="4020385" y="4660184"/>
            <a:ext cx="185760" cy="12744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10"/>
          <p:cNvSpPr/>
          <p:nvPr/>
        </p:nvSpPr>
        <p:spPr>
          <a:xfrm>
            <a:off x="3648145" y="4546424"/>
            <a:ext cx="321480" cy="14148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" name="CustomShape 11"/>
          <p:cNvSpPr/>
          <p:nvPr/>
        </p:nvSpPr>
        <p:spPr>
          <a:xfrm>
            <a:off x="4079785" y="3040544"/>
            <a:ext cx="304920" cy="1195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" name="CustomShape 12"/>
          <p:cNvSpPr/>
          <p:nvPr/>
        </p:nvSpPr>
        <p:spPr>
          <a:xfrm>
            <a:off x="4313785" y="2355824"/>
            <a:ext cx="469080" cy="990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" name="CustomShape 13"/>
          <p:cNvSpPr/>
          <p:nvPr/>
        </p:nvSpPr>
        <p:spPr>
          <a:xfrm>
            <a:off x="3610345" y="3038384"/>
            <a:ext cx="469080" cy="12024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" name="CustomShape 14"/>
          <p:cNvSpPr/>
          <p:nvPr/>
        </p:nvSpPr>
        <p:spPr>
          <a:xfrm>
            <a:off x="4372465" y="3142064"/>
            <a:ext cx="410760" cy="1195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15"/>
          <p:cNvSpPr/>
          <p:nvPr/>
        </p:nvSpPr>
        <p:spPr>
          <a:xfrm>
            <a:off x="3183385" y="2453384"/>
            <a:ext cx="410760" cy="1195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CustomShape 16"/>
          <p:cNvSpPr/>
          <p:nvPr/>
        </p:nvSpPr>
        <p:spPr>
          <a:xfrm>
            <a:off x="1636465" y="1582724"/>
            <a:ext cx="1844280" cy="36468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“Demonstration”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CustomShape 17"/>
          <p:cNvSpPr/>
          <p:nvPr/>
        </p:nvSpPr>
        <p:spPr>
          <a:xfrm>
            <a:off x="2093665" y="5086244"/>
            <a:ext cx="1344600" cy="36468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“Criminal”</a:t>
            </a: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CustomShape 18"/>
          <p:cNvSpPr/>
          <p:nvPr/>
        </p:nvSpPr>
        <p:spPr>
          <a:xfrm>
            <a:off x="3549865" y="1905824"/>
            <a:ext cx="821880" cy="314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" name="CustomShape 19"/>
          <p:cNvSpPr/>
          <p:nvPr/>
        </p:nvSpPr>
        <p:spPr>
          <a:xfrm>
            <a:off x="2727625" y="2005544"/>
            <a:ext cx="455400" cy="447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" name="CustomShape 20"/>
          <p:cNvSpPr/>
          <p:nvPr/>
        </p:nvSpPr>
        <p:spPr>
          <a:xfrm flipV="1">
            <a:off x="3082945" y="4658744"/>
            <a:ext cx="355680" cy="347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" name="CustomShape 21"/>
          <p:cNvSpPr/>
          <p:nvPr/>
        </p:nvSpPr>
        <p:spPr>
          <a:xfrm flipV="1">
            <a:off x="3468865" y="4724624"/>
            <a:ext cx="297360" cy="289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" name="CustomShape 22"/>
          <p:cNvSpPr/>
          <p:nvPr/>
        </p:nvSpPr>
        <p:spPr>
          <a:xfrm>
            <a:off x="9212485" y="1795462"/>
            <a:ext cx="1844280" cy="9133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 / AFP covered topic more often than Xinhua</a:t>
            </a:r>
            <a:endParaRPr lang="en-US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CustomShape 23"/>
          <p:cNvSpPr/>
          <p:nvPr/>
        </p:nvSpPr>
        <p:spPr>
          <a:xfrm flipH="1">
            <a:off x="8453785" y="2220464"/>
            <a:ext cx="658260" cy="29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" name="CustomShape 24"/>
          <p:cNvSpPr/>
          <p:nvPr/>
        </p:nvSpPr>
        <p:spPr>
          <a:xfrm flipH="1">
            <a:off x="9206544" y="2825624"/>
            <a:ext cx="248606" cy="861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" name="CustomShape 25"/>
          <p:cNvSpPr/>
          <p:nvPr/>
        </p:nvSpPr>
        <p:spPr>
          <a:xfrm>
            <a:off x="3805465" y="2235944"/>
            <a:ext cx="355320" cy="1195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" name="CustomShape 26"/>
          <p:cNvSpPr/>
          <p:nvPr/>
        </p:nvSpPr>
        <p:spPr>
          <a:xfrm>
            <a:off x="3452305" y="2825624"/>
            <a:ext cx="355320" cy="1195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TextBox 2"/>
          <p:cNvSpPr txBox="1"/>
          <p:nvPr/>
        </p:nvSpPr>
        <p:spPr>
          <a:xfrm>
            <a:off x="2139831" y="1212109"/>
            <a:ext cx="390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Media outlet as content covariate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94306" y="1230650"/>
            <a:ext cx="414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Media outlet as prevalence covariate</a:t>
            </a:r>
          </a:p>
        </p:txBody>
      </p:sp>
      <p:sp>
        <p:nvSpPr>
          <p:cNvPr id="32" name="CustomShape 2"/>
          <p:cNvSpPr/>
          <p:nvPr/>
        </p:nvSpPr>
        <p:spPr>
          <a:xfrm>
            <a:off x="8197851" y="6306169"/>
            <a:ext cx="3886200" cy="4248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+mj-lt"/>
              </a:rPr>
              <a:t>Roberts, Stewart, &amp;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Airoldi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+mj-lt"/>
              </a:rPr>
              <a:t> 2016</a:t>
            </a: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34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Temporal effect (time as covariate)</a:t>
            </a:r>
            <a:endParaRPr lang="en-US" sz="3600" dirty="0"/>
          </a:p>
        </p:txBody>
      </p:sp>
      <p:pic>
        <p:nvPicPr>
          <p:cNvPr id="6" name="Content Placeholder 3"/>
          <p:cNvPicPr/>
          <p:nvPr/>
        </p:nvPicPr>
        <p:blipFill rotWithShape="1">
          <a:blip r:embed="rId2"/>
          <a:srcRect t="3749"/>
          <a:stretch/>
        </p:blipFill>
        <p:spPr>
          <a:xfrm>
            <a:off x="1340836" y="1083499"/>
            <a:ext cx="9574212" cy="5110078"/>
          </a:xfrm>
          <a:prstGeom prst="rect">
            <a:avLst/>
          </a:prstGeom>
          <a:ln>
            <a:noFill/>
          </a:ln>
        </p:spPr>
      </p:pic>
      <p:sp>
        <p:nvSpPr>
          <p:cNvPr id="4" name="CustomShape 2"/>
          <p:cNvSpPr/>
          <p:nvPr/>
        </p:nvSpPr>
        <p:spPr>
          <a:xfrm>
            <a:off x="8197851" y="6306169"/>
            <a:ext cx="3886200" cy="4248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+mj-lt"/>
              </a:rPr>
              <a:t>Roberts, Stewart, &amp;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Airoldi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+mj-lt"/>
              </a:rPr>
              <a:t> 2016</a:t>
            </a: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580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 of multi-modality (stability)</a:t>
            </a:r>
            <a:endParaRPr lang="en-US" sz="3600" dirty="0"/>
          </a:p>
        </p:txBody>
      </p:sp>
      <p:sp>
        <p:nvSpPr>
          <p:cNvPr id="4" name="TextShape 2"/>
          <p:cNvSpPr txBox="1"/>
          <p:nvPr/>
        </p:nvSpPr>
        <p:spPr>
          <a:xfrm>
            <a:off x="425450" y="1254060"/>
            <a:ext cx="1092835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3200" spc="-1" dirty="0">
                <a:uFill>
                  <a:solidFill>
                    <a:srgbClr val="FFFFFF"/>
                  </a:solidFill>
                </a:uFill>
                <a:latin typeface="+mj-lt"/>
              </a:rPr>
              <a:t>NP hardness of inference gives rise to multi-modality.</a:t>
            </a:r>
            <a:br>
              <a:rPr lang="en-US" sz="3200" spc="-1" dirty="0">
                <a:uFill>
                  <a:solidFill>
                    <a:srgbClr val="FFFFFF"/>
                  </a:solidFill>
                </a:uFill>
                <a:latin typeface="+mj-lt"/>
              </a:rPr>
            </a:br>
            <a:endParaRPr lang="en-US" sz="32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685800" lvl="1" indent="-228240">
              <a:lnSpc>
                <a:spcPct val="9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+mj-lt"/>
              </a:rPr>
              <a:t>Can find local solution – can never be certain found global.</a:t>
            </a:r>
          </a:p>
          <a:p>
            <a:pPr marL="685800" lvl="1" indent="-228240">
              <a:lnSpc>
                <a:spcPct val="90000"/>
              </a:lnSpc>
              <a:buClr>
                <a:schemeClr val="tx1"/>
              </a:buClr>
              <a:buFont typeface="Arial"/>
              <a:buChar char="•"/>
            </a:pP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685800" lvl="1" indent="-228240">
              <a:lnSpc>
                <a:spcPct val="9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+mj-lt"/>
              </a:rPr>
              <a:t>Can lead to whether researcher “did not stumble across the result completely by chance”.</a:t>
            </a:r>
          </a:p>
          <a:p>
            <a:endParaRPr lang="en-US" sz="32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28600" indent="-228240">
              <a:lnSpc>
                <a:spcPct val="90000"/>
              </a:lnSpc>
              <a:buFont typeface="Arial"/>
              <a:buChar char="•"/>
            </a:pPr>
            <a:r>
              <a:rPr lang="en-US" sz="3200" spc="-1" dirty="0">
                <a:uFill>
                  <a:solidFill>
                    <a:srgbClr val="FFFFFF"/>
                  </a:solidFill>
                </a:uFill>
                <a:latin typeface="+mj-lt"/>
              </a:rPr>
              <a:t>Need to evaluate initialization performance, topic stability and post predictive checks.</a:t>
            </a:r>
          </a:p>
          <a:p>
            <a:pPr marL="685800" lvl="1" indent="-228240">
              <a:lnSpc>
                <a:spcPct val="90000"/>
              </a:lnSpc>
              <a:buFont typeface="Arial"/>
              <a:buChar char="•"/>
            </a:pP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685800" lvl="1" indent="-228240">
              <a:lnSpc>
                <a:spcPct val="90000"/>
              </a:lnSpc>
              <a:buFont typeface="Arial"/>
              <a:buChar char="•"/>
            </a:pPr>
            <a:r>
              <a:rPr lang="en-US" sz="3200" spc="-1" dirty="0">
                <a:uFill>
                  <a:solidFill>
                    <a:srgbClr val="FFFFFF"/>
                  </a:solidFill>
                </a:uFill>
                <a:latin typeface="+mj-lt"/>
              </a:rPr>
              <a:t>Introduce spectral initialization (deterministic) to address issue.</a:t>
            </a:r>
          </a:p>
        </p:txBody>
      </p:sp>
      <p:sp>
        <p:nvSpPr>
          <p:cNvPr id="5" name="CustomShape 2"/>
          <p:cNvSpPr/>
          <p:nvPr/>
        </p:nvSpPr>
        <p:spPr>
          <a:xfrm>
            <a:off x="8252149" y="6265177"/>
            <a:ext cx="4092251" cy="2880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+mj-lt"/>
              </a:rPr>
              <a:t>Roberts, Stewart &amp; Tingley 2015</a:t>
            </a: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19854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87150"/>
          <a:stretch/>
        </p:blipFill>
        <p:spPr>
          <a:xfrm>
            <a:off x="1455224" y="5399773"/>
            <a:ext cx="9158191" cy="7435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004" b="21195"/>
          <a:stretch/>
        </p:blipFill>
        <p:spPr>
          <a:xfrm>
            <a:off x="1455225" y="1129096"/>
            <a:ext cx="9158191" cy="42706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Importance of initialization strategy</a:t>
            </a:r>
            <a:endParaRPr lang="en-US" sz="3600" dirty="0"/>
          </a:p>
        </p:txBody>
      </p:sp>
      <p:sp>
        <p:nvSpPr>
          <p:cNvPr id="5" name="CustomShape 2"/>
          <p:cNvSpPr/>
          <p:nvPr/>
        </p:nvSpPr>
        <p:spPr>
          <a:xfrm>
            <a:off x="8252149" y="6265177"/>
            <a:ext cx="4092251" cy="2880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+mj-lt"/>
              </a:rPr>
              <a:t>Roberts, Stewart &amp; Tingley 2015</a:t>
            </a: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93224" y="1303309"/>
            <a:ext cx="23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Deterministic!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724900" y="1733550"/>
            <a:ext cx="342900" cy="7048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32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Visualizing multi-modality (Stability)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249" y="1152524"/>
            <a:ext cx="7946701" cy="5430757"/>
          </a:xfrm>
          <a:prstGeom prst="rect">
            <a:avLst/>
          </a:prstGeom>
        </p:spPr>
      </p:pic>
      <p:sp>
        <p:nvSpPr>
          <p:cNvPr id="5" name="CustomShape 2"/>
          <p:cNvSpPr/>
          <p:nvPr/>
        </p:nvSpPr>
        <p:spPr>
          <a:xfrm>
            <a:off x="9647433" y="6332357"/>
            <a:ext cx="2321960" cy="5018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+mj-lt"/>
              </a:rPr>
              <a:t>Chuang et al. 2016</a:t>
            </a:r>
          </a:p>
        </p:txBody>
      </p:sp>
    </p:spTree>
    <p:extLst>
      <p:ext uri="{BB962C8B-B14F-4D97-AF65-F5344CB8AC3E}">
        <p14:creationId xmlns:p14="http://schemas.microsoft.com/office/powerpoint/2010/main" val="3011985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Bayesian Post-predictive checks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15" y="1906287"/>
            <a:ext cx="11609271" cy="3866724"/>
          </a:xfrm>
          <a:prstGeom prst="rect">
            <a:avLst/>
          </a:prstGeom>
        </p:spPr>
      </p:pic>
      <p:sp>
        <p:nvSpPr>
          <p:cNvPr id="5" name="CustomShape 2"/>
          <p:cNvSpPr/>
          <p:nvPr/>
        </p:nvSpPr>
        <p:spPr>
          <a:xfrm>
            <a:off x="8197851" y="6306169"/>
            <a:ext cx="3886200" cy="4248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+mj-lt"/>
              </a:rPr>
              <a:t>Roberts, Stewart, &amp;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Airoldi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+mj-lt"/>
              </a:rPr>
              <a:t> 2016</a:t>
            </a:r>
            <a:endParaRPr lang="en-US" sz="2800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128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STM overview</a:t>
            </a:r>
            <a:endParaRPr lang="en-US" sz="3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05597" y="1464067"/>
            <a:ext cx="10457448" cy="4385348"/>
          </a:xfrm>
        </p:spPr>
        <p:txBody>
          <a:bodyPr>
            <a:noAutofit/>
          </a:bodyPr>
          <a:lstStyle/>
          <a:p>
            <a:pPr marL="555177" indent="-457200">
              <a:buClr>
                <a:srgbClr val="000000"/>
              </a:buClr>
              <a:buSzPct val="100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STM provides a generalizable, scalable (more than human coding) framework for measuring causal effects with large collections of text.</a:t>
            </a:r>
          </a:p>
          <a:p>
            <a:pPr marL="555177" indent="-457200">
              <a:buClr>
                <a:srgbClr val="000000"/>
              </a:buClr>
              <a:buSzPct val="100000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555177" indent="-457200">
              <a:buClr>
                <a:srgbClr val="000000"/>
              </a:buClr>
              <a:buSzPct val="100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R package provides a suite of tools for evaluation, (static) visualization, validation and interpretations.</a:t>
            </a:r>
          </a:p>
          <a:p>
            <a:pPr marL="555177" indent="-457200">
              <a:buClr>
                <a:srgbClr val="000000"/>
              </a:buClr>
              <a:buSzPct val="100000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555177" indent="-457200">
              <a:buClr>
                <a:srgbClr val="000000"/>
              </a:buClr>
              <a:buSzPct val="100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Problems include zero-sum marginal effects (Fong &amp; Grimmer, 2016), not available in other languages (e.g. Python),  scaling to millions of documents (distributed computing).</a:t>
            </a:r>
          </a:p>
        </p:txBody>
      </p:sp>
    </p:spTree>
    <p:extLst>
      <p:ext uri="{BB962C8B-B14F-4D97-AF65-F5344CB8AC3E}">
        <p14:creationId xmlns:p14="http://schemas.microsoft.com/office/powerpoint/2010/main" val="12241933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Semantic Coherence &amp; Exclusivity</a:t>
            </a:r>
            <a:endParaRPr lang="en-US" sz="18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r>
              <a:rPr lang="en-US" dirty="0"/>
              <a:t>Future research</a:t>
            </a:r>
          </a:p>
        </p:txBody>
      </p:sp>
    </p:spTree>
    <p:extLst>
      <p:ext uri="{BB962C8B-B14F-4D97-AF65-F5344CB8AC3E}">
        <p14:creationId xmlns:p14="http://schemas.microsoft.com/office/powerpoint/2010/main" val="299159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Explainable artificial intelligence</a:t>
            </a:r>
            <a:endParaRPr lang="en-US" sz="3600" dirty="0"/>
          </a:p>
        </p:txBody>
      </p:sp>
      <p:pic>
        <p:nvPicPr>
          <p:cNvPr id="3" name="Picture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443899" y="1106342"/>
            <a:ext cx="9286905" cy="2576025"/>
          </a:xfrm>
          <a:prstGeom prst="rect">
            <a:avLst/>
          </a:prstGeom>
          <a:ln>
            <a:noFill/>
          </a:ln>
        </p:spPr>
      </p:pic>
      <p:pic>
        <p:nvPicPr>
          <p:cNvPr id="4" name="Picture 6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426510" y="3733487"/>
            <a:ext cx="9304294" cy="2603846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359170" y="6376573"/>
            <a:ext cx="3065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+mj-lt"/>
              </a:rPr>
              <a:t>Source: DARPA-BAA-16-53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1435510" y="3682367"/>
            <a:ext cx="9276038" cy="2625146"/>
          </a:xfrm>
          <a:prstGeom prst="rect">
            <a:avLst/>
          </a:prstGeom>
          <a:ln>
            <a:noFill/>
          </a:ln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1426510" y="3694247"/>
            <a:ext cx="9286904" cy="26190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387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648924" y="1045437"/>
            <a:ext cx="1263650" cy="535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62050" y="1045437"/>
            <a:ext cx="1263650" cy="535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Word embeddings (word2vec)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988581" y="1045437"/>
            <a:ext cx="8079071" cy="5356981"/>
          </a:xfrm>
          <a:prstGeom prst="rect">
            <a:avLst/>
          </a:prstGeom>
          <a:ln>
            <a:noFill/>
          </a:ln>
        </p:spPr>
      </p:pic>
      <p:sp>
        <p:nvSpPr>
          <p:cNvPr id="4" name="TextShape 2"/>
          <p:cNvSpPr txBox="1"/>
          <p:nvPr/>
        </p:nvSpPr>
        <p:spPr>
          <a:xfrm>
            <a:off x="1500451" y="1697301"/>
            <a:ext cx="955262" cy="314175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US" sz="1633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walk</a:t>
            </a:r>
          </a:p>
        </p:txBody>
      </p:sp>
      <p:sp>
        <p:nvSpPr>
          <p:cNvPr id="5" name="TextShape 3"/>
          <p:cNvSpPr txBox="1"/>
          <p:nvPr/>
        </p:nvSpPr>
        <p:spPr>
          <a:xfrm>
            <a:off x="1478243" y="2379538"/>
            <a:ext cx="955262" cy="314175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pitcher</a:t>
            </a:r>
          </a:p>
        </p:txBody>
      </p:sp>
      <p:sp>
        <p:nvSpPr>
          <p:cNvPr id="6" name="TextShape 4"/>
          <p:cNvSpPr txBox="1"/>
          <p:nvPr/>
        </p:nvSpPr>
        <p:spPr>
          <a:xfrm>
            <a:off x="1463220" y="3667918"/>
            <a:ext cx="955262" cy="314175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strikeout</a:t>
            </a:r>
          </a:p>
        </p:txBody>
      </p:sp>
      <p:sp>
        <p:nvSpPr>
          <p:cNvPr id="7" name="TextShape 5"/>
          <p:cNvSpPr txBox="1"/>
          <p:nvPr/>
        </p:nvSpPr>
        <p:spPr>
          <a:xfrm>
            <a:off x="1440685" y="4319782"/>
            <a:ext cx="1123781" cy="340955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US" sz="1633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home run</a:t>
            </a:r>
          </a:p>
        </p:txBody>
      </p:sp>
      <p:sp>
        <p:nvSpPr>
          <p:cNvPr id="8" name="TextShape 6"/>
          <p:cNvSpPr txBox="1"/>
          <p:nvPr/>
        </p:nvSpPr>
        <p:spPr>
          <a:xfrm>
            <a:off x="4847510" y="2485678"/>
            <a:ext cx="955262" cy="314175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US" sz="1633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baseball</a:t>
            </a:r>
          </a:p>
        </p:txBody>
      </p:sp>
      <p:sp>
        <p:nvSpPr>
          <p:cNvPr id="9" name="TextShape 7"/>
          <p:cNvSpPr txBox="1"/>
          <p:nvPr/>
        </p:nvSpPr>
        <p:spPr>
          <a:xfrm>
            <a:off x="9512381" y="1712324"/>
            <a:ext cx="955262" cy="314175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US" sz="1633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walk</a:t>
            </a:r>
          </a:p>
        </p:txBody>
      </p:sp>
      <p:sp>
        <p:nvSpPr>
          <p:cNvPr id="10" name="TextShape 8"/>
          <p:cNvSpPr txBox="1"/>
          <p:nvPr/>
        </p:nvSpPr>
        <p:spPr>
          <a:xfrm>
            <a:off x="9490173" y="2394561"/>
            <a:ext cx="955262" cy="314175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pitcher</a:t>
            </a:r>
          </a:p>
        </p:txBody>
      </p:sp>
      <p:sp>
        <p:nvSpPr>
          <p:cNvPr id="11" name="TextShape 9"/>
          <p:cNvSpPr txBox="1"/>
          <p:nvPr/>
        </p:nvSpPr>
        <p:spPr>
          <a:xfrm>
            <a:off x="9475150" y="3682941"/>
            <a:ext cx="955262" cy="314175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strikeout</a:t>
            </a:r>
          </a:p>
        </p:txBody>
      </p:sp>
      <p:sp>
        <p:nvSpPr>
          <p:cNvPr id="12" name="TextShape 10"/>
          <p:cNvSpPr txBox="1"/>
          <p:nvPr/>
        </p:nvSpPr>
        <p:spPr>
          <a:xfrm>
            <a:off x="9452615" y="4334805"/>
            <a:ext cx="1123781" cy="340955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US" sz="1633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home run</a:t>
            </a:r>
          </a:p>
        </p:txBody>
      </p:sp>
      <p:sp>
        <p:nvSpPr>
          <p:cNvPr id="13" name="TextShape 11"/>
          <p:cNvSpPr txBox="1"/>
          <p:nvPr/>
        </p:nvSpPr>
        <p:spPr>
          <a:xfrm>
            <a:off x="6313110" y="2485677"/>
            <a:ext cx="955262" cy="314175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US" sz="1633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baseball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124802" y="6402418"/>
            <a:ext cx="2010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Mikolov et al. 2013</a:t>
            </a:r>
          </a:p>
        </p:txBody>
      </p:sp>
    </p:spTree>
    <p:extLst>
      <p:ext uri="{BB962C8B-B14F-4D97-AF65-F5344CB8AC3E}">
        <p14:creationId xmlns:p14="http://schemas.microsoft.com/office/powerpoint/2010/main" val="34423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9473"/>
            <a:ext cx="11069463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Visualizing spatial-temporal embeddings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431" t="4759" b="4906"/>
          <a:stretch/>
        </p:blipFill>
        <p:spPr>
          <a:xfrm>
            <a:off x="1134444" y="1121584"/>
            <a:ext cx="9494186" cy="4844803"/>
          </a:xfrm>
          <a:prstGeom prst="rect">
            <a:avLst/>
          </a:prstGeom>
          <a:ln>
            <a:noFill/>
          </a:ln>
        </p:spPr>
      </p:pic>
      <p:sp>
        <p:nvSpPr>
          <p:cNvPr id="4" name="TextShape 2"/>
          <p:cNvSpPr txBox="1"/>
          <p:nvPr/>
        </p:nvSpPr>
        <p:spPr>
          <a:xfrm>
            <a:off x="633422" y="6024375"/>
            <a:ext cx="4967389" cy="546377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US" sz="1633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Source: </a:t>
            </a:r>
            <a:r>
              <a:rPr lang="en-US" sz="1633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Svitlana</a:t>
            </a:r>
            <a:r>
              <a:rPr lang="en-US" sz="1633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633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Volkova</a:t>
            </a:r>
            <a:r>
              <a:rPr lang="en-US" sz="1633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https://www.youtube.com/watch?v=LJb_o_vhpog</a:t>
            </a:r>
          </a:p>
        </p:txBody>
      </p:sp>
    </p:spTree>
    <p:extLst>
      <p:ext uri="{BB962C8B-B14F-4D97-AF65-F5344CB8AC3E}">
        <p14:creationId xmlns:p14="http://schemas.microsoft.com/office/powerpoint/2010/main" val="7626430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9473"/>
            <a:ext cx="11069463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Spark &amp; spark streaming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7"/>
          <a:stretch/>
        </p:blipFill>
        <p:spPr>
          <a:xfrm>
            <a:off x="457200" y="1773172"/>
            <a:ext cx="5702757" cy="4029465"/>
          </a:xfrm>
          <a:prstGeom prst="rect">
            <a:avLst/>
          </a:prstGeom>
        </p:spPr>
      </p:pic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075" y="1184275"/>
            <a:ext cx="5022676" cy="187707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20092"/>
          <a:stretch/>
        </p:blipFill>
        <p:spPr>
          <a:xfrm>
            <a:off x="6499479" y="3194049"/>
            <a:ext cx="5171821" cy="344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47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9473"/>
            <a:ext cx="11069463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bias in social media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284380"/>
            <a:ext cx="8109088" cy="51960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90000" y="6416436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Fred </a:t>
            </a:r>
            <a:r>
              <a:rPr lang="en-US" dirty="0" err="1">
                <a:hlinkClick r:id="rId3"/>
              </a:rPr>
              <a:t>Morstatter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199" y="1175914"/>
            <a:ext cx="5115552" cy="366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9473"/>
            <a:ext cx="11069463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Social scientist Bias in text analysis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74700" y="1390650"/>
            <a:ext cx="100901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Selecting keywords (King, Lam, &amp; Roberts 2016)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Qualitative vs Computer-Assisted text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How to unify both methods?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Anchor and confirmation bias in visual interface systems</a:t>
            </a:r>
          </a:p>
        </p:txBody>
      </p:sp>
    </p:spTree>
    <p:extLst>
      <p:ext uri="{BB962C8B-B14F-4D97-AF65-F5344CB8AC3E}">
        <p14:creationId xmlns:p14="http://schemas.microsoft.com/office/powerpoint/2010/main" val="10427737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Semantic Coherence &amp; Exclusivity</a:t>
            </a:r>
            <a:endParaRPr lang="en-US" sz="18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9196294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9473"/>
            <a:ext cx="11069463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Deep learning: Image to text</a:t>
            </a:r>
            <a:endParaRPr lang="en-US" sz="3600" dirty="0"/>
          </a:p>
        </p:txBody>
      </p:sp>
      <p:pic>
        <p:nvPicPr>
          <p:cNvPr id="2050" name="Picture 2" descr="http://cs.stanford.edu/people/karpathy/thes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1331913"/>
            <a:ext cx="116586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877300" y="3698636"/>
            <a:ext cx="292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 Andrej </a:t>
            </a:r>
            <a:r>
              <a:rPr lang="en-US" dirty="0" err="1"/>
              <a:t>Karpathy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4067968"/>
            <a:ext cx="11069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One problem of many social media applications (Twitter, Facebook) only focus on text, ignoring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Deep learning methods now can translate image to text (varying accuracy).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Idea: integrate raw text and image-to-text within topic model framework for enhanced performance.</a:t>
            </a:r>
          </a:p>
        </p:txBody>
      </p:sp>
    </p:spTree>
    <p:extLst>
      <p:ext uri="{BB962C8B-B14F-4D97-AF65-F5344CB8AC3E}">
        <p14:creationId xmlns:p14="http://schemas.microsoft.com/office/powerpoint/2010/main" val="30491591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9473"/>
            <a:ext cx="11069463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Deep learning Visualization</a:t>
            </a:r>
            <a:endParaRPr lang="en-US" sz="3600" dirty="0"/>
          </a:p>
        </p:txBody>
      </p:sp>
      <p:pic>
        <p:nvPicPr>
          <p:cNvPr id="3074" name="Picture 2" descr="http://cs.stanford.edu/people/karpathy/rnn/ic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4" y="1103313"/>
            <a:ext cx="9756775" cy="558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890000" y="6416436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Karpathy</a:t>
            </a:r>
            <a:r>
              <a:rPr lang="en-US" dirty="0"/>
              <a:t>, Johnson &amp; Fei-Fei 2016</a:t>
            </a:r>
          </a:p>
        </p:txBody>
      </p:sp>
    </p:spTree>
    <p:extLst>
      <p:ext uri="{BB962C8B-B14F-4D97-AF65-F5344CB8AC3E}">
        <p14:creationId xmlns:p14="http://schemas.microsoft.com/office/powerpoint/2010/main" val="35508491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9473"/>
            <a:ext cx="11069463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SAGE: Eisenstein et al. 2009</a:t>
            </a:r>
            <a:endParaRPr lang="en-US" sz="3600" dirty="0"/>
          </a:p>
        </p:txBody>
      </p:sp>
      <p:pic>
        <p:nvPicPr>
          <p:cNvPr id="3" name="Content Placeholder 3"/>
          <p:cNvPicPr/>
          <p:nvPr/>
        </p:nvPicPr>
        <p:blipFill>
          <a:blip r:embed="rId2"/>
          <a:stretch/>
        </p:blipFill>
        <p:spPr>
          <a:xfrm>
            <a:off x="608280" y="1888963"/>
            <a:ext cx="11265667" cy="38823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3388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9473"/>
            <a:ext cx="11069463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Stm R package</a:t>
            </a:r>
            <a:endParaRPr lang="en-US" sz="3600" dirty="0"/>
          </a:p>
        </p:txBody>
      </p:sp>
      <p:pic>
        <p:nvPicPr>
          <p:cNvPr id="4" name="Content Placeholder 3"/>
          <p:cNvPicPr/>
          <p:nvPr/>
        </p:nvPicPr>
        <p:blipFill>
          <a:blip r:embed="rId2"/>
          <a:stretch/>
        </p:blipFill>
        <p:spPr>
          <a:xfrm>
            <a:off x="1530350" y="1200150"/>
            <a:ext cx="4478530" cy="5085810"/>
          </a:xfrm>
          <a:prstGeom prst="rect">
            <a:avLst/>
          </a:prstGeom>
          <a:ln>
            <a:noFill/>
          </a:ln>
        </p:spPr>
      </p:pic>
      <p:pic>
        <p:nvPicPr>
          <p:cNvPr id="5" name="Content Placeholder 3"/>
          <p:cNvPicPr/>
          <p:nvPr/>
        </p:nvPicPr>
        <p:blipFill>
          <a:blip r:embed="rId3"/>
          <a:stretch/>
        </p:blipFill>
        <p:spPr>
          <a:xfrm>
            <a:off x="6123316" y="1194357"/>
            <a:ext cx="4190084" cy="50977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2075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399" y="1250950"/>
            <a:ext cx="10457448" cy="5200650"/>
          </a:xfrm>
        </p:spPr>
        <p:txBody>
          <a:bodyPr>
            <a:noAutofit/>
          </a:bodyPr>
          <a:lstStyle/>
          <a:p>
            <a:r>
              <a:rPr lang="en-US" sz="2400" dirty="0"/>
              <a:t>Topic Model Evolution</a:t>
            </a:r>
          </a:p>
          <a:p>
            <a:pPr lvl="1"/>
            <a:r>
              <a:rPr lang="en-US" sz="2400" dirty="0"/>
              <a:t>Seminal papers and LDA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400" dirty="0"/>
              <a:t>Explaining &amp; Applying Topic Models</a:t>
            </a:r>
          </a:p>
          <a:p>
            <a:pPr lvl="1"/>
            <a:r>
              <a:rPr lang="en-US" sz="2400" dirty="0"/>
              <a:t>Interpretation &amp; Evaluation</a:t>
            </a:r>
          </a:p>
          <a:p>
            <a:pPr lvl="1"/>
            <a:r>
              <a:rPr lang="en-US" sz="2400" dirty="0"/>
              <a:t>Visual Analytics</a:t>
            </a:r>
          </a:p>
          <a:p>
            <a:pPr marL="228600" lvl="1" indent="0">
              <a:buNone/>
            </a:pPr>
            <a:endParaRPr lang="en-US" sz="1000" dirty="0"/>
          </a:p>
          <a:p>
            <a:r>
              <a:rPr lang="en-US" sz="2400" dirty="0"/>
              <a:t>Social Science Research</a:t>
            </a:r>
          </a:p>
          <a:p>
            <a:pPr lvl="1"/>
            <a:r>
              <a:rPr lang="en-US" sz="2400" dirty="0"/>
              <a:t>Applications &amp; Covariates</a:t>
            </a:r>
          </a:p>
          <a:p>
            <a:pPr lvl="1"/>
            <a:r>
              <a:rPr lang="en-US" sz="2400" dirty="0"/>
              <a:t>Methodological Contributions</a:t>
            </a:r>
          </a:p>
          <a:p>
            <a:pPr marL="228600" lvl="1" indent="0">
              <a:buNone/>
            </a:pPr>
            <a:endParaRPr lang="en-US" sz="1000" dirty="0"/>
          </a:p>
          <a:p>
            <a:r>
              <a:rPr lang="en-US" sz="2400" dirty="0"/>
              <a:t>Future Research</a:t>
            </a:r>
          </a:p>
        </p:txBody>
      </p:sp>
    </p:spTree>
    <p:extLst>
      <p:ext uri="{BB962C8B-B14F-4D97-AF65-F5344CB8AC3E}">
        <p14:creationId xmlns:p14="http://schemas.microsoft.com/office/powerpoint/2010/main" val="3139153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Topic model overview</a:t>
            </a:r>
            <a:endParaRPr lang="en-US" sz="1400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7957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analysis methods</a:t>
            </a:r>
            <a:endParaRPr lang="en-US" sz="3600" dirty="0"/>
          </a:p>
        </p:txBody>
      </p:sp>
      <p:sp>
        <p:nvSpPr>
          <p:cNvPr id="5" name="CustomShape 2"/>
          <p:cNvSpPr/>
          <p:nvPr/>
        </p:nvSpPr>
        <p:spPr>
          <a:xfrm>
            <a:off x="4966320" y="1314874"/>
            <a:ext cx="2400840" cy="577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spc="-1">
                <a:uFill>
                  <a:solidFill>
                    <a:srgbClr val="FFFFFF"/>
                  </a:solidFill>
                </a:uFill>
                <a:latin typeface="+mj-lt"/>
              </a:rPr>
              <a:t>Text Analysis</a:t>
            </a:r>
            <a:endParaRPr lang="en-US" spc="-1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6" name="CustomShape 3"/>
          <p:cNvSpPr/>
          <p:nvPr/>
        </p:nvSpPr>
        <p:spPr>
          <a:xfrm flipH="1">
            <a:off x="3765550" y="1919474"/>
            <a:ext cx="1054100" cy="76013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8" name="CustomShape 5"/>
          <p:cNvSpPr/>
          <p:nvPr/>
        </p:nvSpPr>
        <p:spPr>
          <a:xfrm>
            <a:off x="1178400" y="2755900"/>
            <a:ext cx="2400840" cy="13878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+mj-lt"/>
              </a:rPr>
              <a:t>Qualitative Analysis </a:t>
            </a:r>
            <a:br>
              <a:rPr lang="en-US" sz="2400" spc="-1" dirty="0">
                <a:uFill>
                  <a:solidFill>
                    <a:srgbClr val="FFFFFF"/>
                  </a:solidFill>
                </a:uFill>
                <a:latin typeface="+mj-lt"/>
              </a:rPr>
            </a:br>
            <a:r>
              <a:rPr lang="en-US" sz="1600" spc="-1" dirty="0">
                <a:uFill>
                  <a:solidFill>
                    <a:srgbClr val="FFFFFF"/>
                  </a:solidFill>
                </a:uFill>
                <a:latin typeface="+mj-lt"/>
              </a:rPr>
              <a:t>(Human coding, Dictionaries)</a:t>
            </a:r>
            <a:endParaRPr lang="en-US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9" name="CustomShape 6"/>
          <p:cNvSpPr/>
          <p:nvPr/>
        </p:nvSpPr>
        <p:spPr>
          <a:xfrm>
            <a:off x="4833220" y="2828540"/>
            <a:ext cx="2539130" cy="821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+mj-lt"/>
              </a:rPr>
              <a:t>Count-based </a:t>
            </a:r>
            <a:br>
              <a:rPr lang="en-US" sz="2400" spc="-1" dirty="0">
                <a:uFill>
                  <a:solidFill>
                    <a:srgbClr val="FFFFFF"/>
                  </a:solidFill>
                </a:uFill>
                <a:latin typeface="+mj-lt"/>
              </a:rPr>
            </a:br>
            <a:r>
              <a:rPr lang="en-US" sz="1600" spc="-1" dirty="0">
                <a:uFill>
                  <a:solidFill>
                    <a:srgbClr val="FFFFFF"/>
                  </a:solidFill>
                </a:uFill>
                <a:latin typeface="+mj-lt"/>
              </a:rPr>
              <a:t>(Bag-of-words, vector space)</a:t>
            </a:r>
            <a:endParaRPr lang="en-US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0" name="CustomShape 7"/>
          <p:cNvSpPr/>
          <p:nvPr/>
        </p:nvSpPr>
        <p:spPr>
          <a:xfrm>
            <a:off x="6151700" y="3757130"/>
            <a:ext cx="820080" cy="599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8"/>
          <p:cNvSpPr/>
          <p:nvPr/>
        </p:nvSpPr>
        <p:spPr>
          <a:xfrm flipH="1">
            <a:off x="5182220" y="3757130"/>
            <a:ext cx="715320" cy="66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9"/>
          <p:cNvSpPr/>
          <p:nvPr/>
        </p:nvSpPr>
        <p:spPr>
          <a:xfrm>
            <a:off x="6255740" y="4474610"/>
            <a:ext cx="1987560" cy="456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+mj-lt"/>
              </a:rPr>
              <a:t>Unsupervised</a:t>
            </a:r>
            <a:endParaRPr lang="en-US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3" name="CustomShape 10"/>
          <p:cNvSpPr/>
          <p:nvPr/>
        </p:nvSpPr>
        <p:spPr>
          <a:xfrm>
            <a:off x="3795140" y="4498010"/>
            <a:ext cx="1987560" cy="456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spc="-1">
                <a:uFill>
                  <a:solidFill>
                    <a:srgbClr val="FFFFFF"/>
                  </a:solidFill>
                </a:uFill>
                <a:latin typeface="+mj-lt"/>
              </a:rPr>
              <a:t>Supervised</a:t>
            </a:r>
            <a:endParaRPr lang="en-US" spc="-1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4" name="CustomShape 11"/>
          <p:cNvSpPr/>
          <p:nvPr/>
        </p:nvSpPr>
        <p:spPr>
          <a:xfrm>
            <a:off x="6183380" y="5552090"/>
            <a:ext cx="2201760" cy="456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+mj-lt"/>
              </a:rPr>
              <a:t>Topic Modeling</a:t>
            </a:r>
            <a:endParaRPr lang="en-US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5" name="CustomShape 12"/>
          <p:cNvSpPr/>
          <p:nvPr/>
        </p:nvSpPr>
        <p:spPr>
          <a:xfrm>
            <a:off x="84371" y="6127953"/>
            <a:ext cx="5962650" cy="5682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pc="-1" dirty="0">
                <a:uFill>
                  <a:solidFill>
                    <a:srgbClr val="FFFFFF"/>
                  </a:solidFill>
                </a:uFill>
                <a:latin typeface="+mj-lt"/>
              </a:rPr>
              <a:t>Overgeneralization for illustrative purposes </a:t>
            </a:r>
            <a:br>
              <a:rPr lang="en-US" sz="1600" spc="-1" dirty="0">
                <a:uFill>
                  <a:solidFill>
                    <a:srgbClr val="FFFFFF"/>
                  </a:solidFill>
                </a:uFill>
                <a:latin typeface="+mj-lt"/>
              </a:rPr>
            </a:br>
            <a:r>
              <a:rPr lang="en-US" sz="1600" spc="-1" dirty="0">
                <a:uFill>
                  <a:solidFill>
                    <a:srgbClr val="FFFFFF"/>
                  </a:solidFill>
                </a:uFill>
                <a:latin typeface="+mj-lt"/>
              </a:rPr>
              <a:t>(e.g., omits word embedding, deep learning)</a:t>
            </a:r>
            <a:endParaRPr lang="en-US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6" name="CustomShape 13"/>
          <p:cNvSpPr/>
          <p:nvPr/>
        </p:nvSpPr>
        <p:spPr>
          <a:xfrm>
            <a:off x="7242140" y="5061770"/>
            <a:ext cx="360" cy="357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" name="Picture 4"/>
          <p:cNvPicPr/>
          <p:nvPr/>
        </p:nvPicPr>
        <p:blipFill>
          <a:blip r:embed="rId2"/>
          <a:stretch/>
        </p:blipFill>
        <p:spPr>
          <a:xfrm>
            <a:off x="8317810" y="3867685"/>
            <a:ext cx="3060000" cy="639720"/>
          </a:xfrm>
          <a:prstGeom prst="rect">
            <a:avLst/>
          </a:prstGeom>
          <a:ln>
            <a:noFill/>
          </a:ln>
        </p:spPr>
      </p:pic>
      <p:pic>
        <p:nvPicPr>
          <p:cNvPr id="18" name="Picture 2"/>
          <p:cNvPicPr/>
          <p:nvPr/>
        </p:nvPicPr>
        <p:blipFill>
          <a:blip r:embed="rId3"/>
          <a:stretch/>
        </p:blipFill>
        <p:spPr>
          <a:xfrm>
            <a:off x="8587140" y="4172241"/>
            <a:ext cx="2724840" cy="749520"/>
          </a:xfrm>
          <a:prstGeom prst="rect">
            <a:avLst/>
          </a:prstGeom>
          <a:ln>
            <a:noFill/>
          </a:ln>
        </p:spPr>
      </p:pic>
      <p:pic>
        <p:nvPicPr>
          <p:cNvPr id="19" name="Picture 7"/>
          <p:cNvPicPr/>
          <p:nvPr/>
        </p:nvPicPr>
        <p:blipFill>
          <a:blip r:embed="rId4"/>
          <a:stretch/>
        </p:blipFill>
        <p:spPr>
          <a:xfrm>
            <a:off x="8911140" y="4543941"/>
            <a:ext cx="2675880" cy="755640"/>
          </a:xfrm>
          <a:prstGeom prst="rect">
            <a:avLst/>
          </a:prstGeom>
          <a:ln>
            <a:noFill/>
          </a:ln>
        </p:spPr>
      </p:pic>
      <p:pic>
        <p:nvPicPr>
          <p:cNvPr id="20" name="Picture 11"/>
          <p:cNvPicPr/>
          <p:nvPr/>
        </p:nvPicPr>
        <p:blipFill>
          <a:blip r:embed="rId5"/>
          <a:stretch/>
        </p:blipFill>
        <p:spPr>
          <a:xfrm>
            <a:off x="9070260" y="4832930"/>
            <a:ext cx="2840760" cy="755640"/>
          </a:xfrm>
          <a:prstGeom prst="rect">
            <a:avLst/>
          </a:prstGeom>
          <a:ln>
            <a:noFill/>
          </a:ln>
        </p:spPr>
      </p:pic>
      <p:sp>
        <p:nvSpPr>
          <p:cNvPr id="22" name="CustomShape 14"/>
          <p:cNvSpPr/>
          <p:nvPr/>
        </p:nvSpPr>
        <p:spPr>
          <a:xfrm>
            <a:off x="8444810" y="5787443"/>
            <a:ext cx="3384260" cy="4649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pc="-1" dirty="0">
                <a:uFill>
                  <a:solidFill>
                    <a:srgbClr val="FFFFFF"/>
                  </a:solidFill>
                </a:uFill>
                <a:latin typeface="+mj-lt"/>
              </a:rPr>
              <a:t>NLP Graphics by Dan </a:t>
            </a:r>
            <a:r>
              <a:rPr lang="en-US" sz="1600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Jurafsky</a:t>
            </a:r>
            <a:endParaRPr lang="en-US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23" name="CustomShape 5"/>
          <p:cNvSpPr/>
          <p:nvPr/>
        </p:nvSpPr>
        <p:spPr>
          <a:xfrm>
            <a:off x="8813403" y="2821076"/>
            <a:ext cx="2400840" cy="821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+mj-lt"/>
              </a:rPr>
              <a:t>Natural Language Processing</a:t>
            </a:r>
            <a:endParaRPr lang="en-US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24" name="CustomShape 4"/>
          <p:cNvSpPr/>
          <p:nvPr/>
        </p:nvSpPr>
        <p:spPr>
          <a:xfrm>
            <a:off x="7646810" y="1972155"/>
            <a:ext cx="1097140" cy="78374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" name="CustomShape 13"/>
          <p:cNvSpPr/>
          <p:nvPr/>
        </p:nvSpPr>
        <p:spPr>
          <a:xfrm>
            <a:off x="6003890" y="2083620"/>
            <a:ext cx="360" cy="54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22361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4" grpId="0" animBg="1"/>
      <p:bldP spid="22" grpId="0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99" y="308225"/>
            <a:ext cx="10359844" cy="662683"/>
          </a:xfrm>
        </p:spPr>
        <p:txBody>
          <a:bodyPr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Intuition of Topic modeling</a:t>
            </a:r>
            <a:endParaRPr lang="en-US" sz="3600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337230" y="1102259"/>
            <a:ext cx="7568770" cy="5191979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41349" y="6362184"/>
            <a:ext cx="2225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+mj-lt"/>
              </a:rPr>
              <a:t>Source: Pablo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Barberá</a:t>
            </a:r>
            <a:endParaRPr lang="en-US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037236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2756</TotalTime>
  <Words>1327</Words>
  <Application>Microsoft Office PowerPoint</Application>
  <PresentationFormat>Widescreen</PresentationFormat>
  <Paragraphs>316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Gill Sans MT</vt:lpstr>
      <vt:lpstr>Wingdings</vt:lpstr>
      <vt:lpstr>Parcel</vt:lpstr>
      <vt:lpstr>Computer-Assisted Text Analysis for Social Science: Topic Models &amp; Beyond</vt:lpstr>
      <vt:lpstr>Elevator pitch: why?</vt:lpstr>
      <vt:lpstr>Words, words, words…</vt:lpstr>
      <vt:lpstr>Computational social science</vt:lpstr>
      <vt:lpstr>Explainable artificial intelligence</vt:lpstr>
      <vt:lpstr>Overview</vt:lpstr>
      <vt:lpstr>Topic model overview</vt:lpstr>
      <vt:lpstr>text analysis methods</vt:lpstr>
      <vt:lpstr>Intuition of Topic modeling</vt:lpstr>
      <vt:lpstr>Bag of words assumption</vt:lpstr>
      <vt:lpstr>LSA &amp; LDA: matrix factorization</vt:lpstr>
      <vt:lpstr>Interpretation of output matrices</vt:lpstr>
      <vt:lpstr>refresh: directed graphical models</vt:lpstr>
      <vt:lpstr>Lda plate notation: Generative model</vt:lpstr>
      <vt:lpstr>Computational methods</vt:lpstr>
      <vt:lpstr>Explaining &amp; applying topic models</vt:lpstr>
      <vt:lpstr>Major questions</vt:lpstr>
      <vt:lpstr>Model evaluation: prediction</vt:lpstr>
      <vt:lpstr>Interpretability-prediction tradeoff</vt:lpstr>
      <vt:lpstr>How to interpret topics?</vt:lpstr>
      <vt:lpstr>Evaluating topic models (STM)</vt:lpstr>
      <vt:lpstr>Need for Interactive visualizations</vt:lpstr>
      <vt:lpstr>Topic-oriented: chuang et al. 2012</vt:lpstr>
      <vt:lpstr>Hierarchical: dou et al. 2011</vt:lpstr>
      <vt:lpstr>Network-based: wang et al. 2016</vt:lpstr>
      <vt:lpstr>Time-oriented: dou et al. 2012</vt:lpstr>
      <vt:lpstr>Topicstream: liu et al. 2016</vt:lpstr>
      <vt:lpstr>Semantic Coherence &amp; Exclusivity</vt:lpstr>
      <vt:lpstr>Text analysis for social scientists</vt:lpstr>
      <vt:lpstr>Text as data: grimmer &amp; Stewart 2013</vt:lpstr>
      <vt:lpstr>Text as data Methods</vt:lpstr>
      <vt:lpstr>Early social science applications</vt:lpstr>
      <vt:lpstr>Public health: twitter allergy topics</vt:lpstr>
      <vt:lpstr>Urban studies: London twitter topics</vt:lpstr>
      <vt:lpstr>Legislator-constituent twitter</vt:lpstr>
      <vt:lpstr>Incorporating covariates</vt:lpstr>
      <vt:lpstr>Structural topic model</vt:lpstr>
      <vt:lpstr>Stm plate notation</vt:lpstr>
      <vt:lpstr>Why use stm? Simulated data example</vt:lpstr>
      <vt:lpstr>Prediction performance</vt:lpstr>
      <vt:lpstr>Stm case study: Media slant on China</vt:lpstr>
      <vt:lpstr>Content &amp; Prevalent covariates</vt:lpstr>
      <vt:lpstr>Temporal effect (time as covariate)</vt:lpstr>
      <vt:lpstr>Problem of multi-modality (stability)</vt:lpstr>
      <vt:lpstr>Importance of initialization strategy</vt:lpstr>
      <vt:lpstr>Visualizing multi-modality (Stability)</vt:lpstr>
      <vt:lpstr>Bayesian Post-predictive checks</vt:lpstr>
      <vt:lpstr>STM overview</vt:lpstr>
      <vt:lpstr>Semantic Coherence &amp; Exclusivity</vt:lpstr>
      <vt:lpstr>Word embeddings (word2vec)</vt:lpstr>
      <vt:lpstr>Visualizing spatial-temporal embeddings</vt:lpstr>
      <vt:lpstr>Spark &amp; spark streaming</vt:lpstr>
      <vt:lpstr>bias in social media</vt:lpstr>
      <vt:lpstr>Social scientist Bias in text analysis</vt:lpstr>
      <vt:lpstr>Semantic Coherence &amp; Exclusivity</vt:lpstr>
      <vt:lpstr>Deep learning: Image to text</vt:lpstr>
      <vt:lpstr>Deep learning Visualization</vt:lpstr>
      <vt:lpstr>SAGE: Eisenstein et al. 2009</vt:lpstr>
      <vt:lpstr>Stm R package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seminar</dc:title>
  <dc:creator>Ryan Wesslen</dc:creator>
  <cp:lastModifiedBy>Ryan Wesslen</cp:lastModifiedBy>
  <cp:revision>84</cp:revision>
  <dcterms:created xsi:type="dcterms:W3CDTF">2017-04-16T14:21:36Z</dcterms:created>
  <dcterms:modified xsi:type="dcterms:W3CDTF">2017-04-26T11:30:34Z</dcterms:modified>
</cp:coreProperties>
</file>